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4" r:id="rId2"/>
    <p:sldId id="351" r:id="rId3"/>
    <p:sldId id="335" r:id="rId4"/>
    <p:sldId id="346" r:id="rId5"/>
    <p:sldId id="347" r:id="rId6"/>
    <p:sldId id="326" r:id="rId7"/>
    <p:sldId id="338" r:id="rId8"/>
    <p:sldId id="339" r:id="rId9"/>
    <p:sldId id="340" r:id="rId10"/>
    <p:sldId id="343" r:id="rId11"/>
    <p:sldId id="342" r:id="rId12"/>
    <p:sldId id="341" r:id="rId13"/>
    <p:sldId id="345" r:id="rId14"/>
    <p:sldId id="344" r:id="rId15"/>
    <p:sldId id="358" r:id="rId16"/>
    <p:sldId id="359" r:id="rId17"/>
    <p:sldId id="337" r:id="rId18"/>
    <p:sldId id="331" r:id="rId19"/>
    <p:sldId id="352" r:id="rId20"/>
    <p:sldId id="354" r:id="rId21"/>
    <p:sldId id="355" r:id="rId22"/>
    <p:sldId id="353" r:id="rId23"/>
    <p:sldId id="329" r:id="rId24"/>
    <p:sldId id="330" r:id="rId25"/>
    <p:sldId id="356" r:id="rId26"/>
    <p:sldId id="327" r:id="rId27"/>
    <p:sldId id="32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7"/>
    <p:restoredTop sz="94658"/>
  </p:normalViewPr>
  <p:slideViewPr>
    <p:cSldViewPr snapToGrid="0" snapToObjects="1">
      <p:cViewPr varScale="1">
        <p:scale>
          <a:sx n="120" d="100"/>
          <a:sy n="120" d="100"/>
        </p:scale>
        <p:origin x="1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76181-777A-CC49-A19C-1A15AE01FAD9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559E1-C1AB-3645-9F42-F6A3D2EF9C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5364" name="Espaço Reservado para Número de Slide 3"/>
          <p:cNvSpPr txBox="1">
            <a:spLocks noGrp="1"/>
          </p:cNvSpPr>
          <p:nvPr/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1E0095E0-BC63-4D37-B1CE-FAF540E67C0B}" type="slidenum">
              <a:rPr lang="pt-BR" altLang="pt-BR" sz="1200">
                <a:latin typeface="Calibri" panose="020F0502020204030204" pitchFamily="34" charset="0"/>
              </a:rPr>
              <a:pPr algn="r" eaLnBrk="1" hangingPunct="1"/>
              <a:t>2</a:t>
            </a:fld>
            <a:endParaRPr lang="pt-BR" altLang="pt-B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0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14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9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3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9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8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9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11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6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EA479-F0BC-4744-BF80-0DF8137D4C6C}" type="datetimeFigureOut">
              <a:rPr lang="en-US" smtClean="0"/>
              <a:t>11/26/25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4DDAD-69E9-6E43-88B5-AD30F96F8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34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0" y="2563703"/>
            <a:ext cx="1219199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4400" dirty="0">
                <a:solidFill>
                  <a:srgbClr val="C00000"/>
                </a:solidFill>
              </a:rPr>
              <a:t>Introdução à Assimilação de Dados</a:t>
            </a:r>
          </a:p>
          <a:p>
            <a:pPr algn="ctr"/>
            <a:r>
              <a:rPr lang="en-BR" sz="3600" dirty="0">
                <a:solidFill>
                  <a:srgbClr val="C00000"/>
                </a:solidFill>
              </a:rPr>
              <a:t>- Sistemas de Observação -</a:t>
            </a:r>
          </a:p>
          <a:p>
            <a:pPr algn="ctr"/>
            <a:endParaRPr lang="en-BR" sz="2400" dirty="0"/>
          </a:p>
          <a:p>
            <a:pPr algn="ctr"/>
            <a:endParaRPr lang="en-BR" sz="2400" dirty="0"/>
          </a:p>
          <a:p>
            <a:pPr algn="ctr"/>
            <a:r>
              <a:rPr lang="en-BR" sz="2400" dirty="0">
                <a:solidFill>
                  <a:schemeClr val="accent1"/>
                </a:solidFill>
              </a:rPr>
              <a:t>Prof. Dirceu L. Herdies</a:t>
            </a:r>
          </a:p>
          <a:p>
            <a:pPr algn="ctr"/>
            <a:r>
              <a:rPr lang="en-BR" sz="2400" dirty="0">
                <a:solidFill>
                  <a:schemeClr val="accent1"/>
                </a:solidFill>
              </a:rPr>
              <a:t>Instituto Nacional de Pesquisas Espaciais - INPE</a:t>
            </a:r>
          </a:p>
          <a:p>
            <a:pPr algn="ctr"/>
            <a:r>
              <a:rPr lang="en-BR" sz="2000" dirty="0">
                <a:solidFill>
                  <a:schemeClr val="accent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105860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668CCB-AF8F-434C-B514-EC72BFECA9BD}"/>
              </a:ext>
            </a:extLst>
          </p:cNvPr>
          <p:cNvSpPr txBox="1"/>
          <p:nvPr/>
        </p:nvSpPr>
        <p:spPr>
          <a:xfrm>
            <a:off x="1218535" y="5524157"/>
            <a:ext cx="10156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Observações de Avião de mais de 3000 diariamente, de pressão, temperatura, umidade, turbulência etc. </a:t>
            </a:r>
          </a:p>
          <a:p>
            <a:r>
              <a:rPr lang="en-BR" dirty="0"/>
              <a:t>Chamadas de AMDAR (Aircraft Meteorological Data Relay), Chegando a 300 mil dados diários.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12927-0318-5A41-87A7-148C5C06703C}"/>
              </a:ext>
            </a:extLst>
          </p:cNvPr>
          <p:cNvSpPr txBox="1"/>
          <p:nvPr/>
        </p:nvSpPr>
        <p:spPr>
          <a:xfrm>
            <a:off x="3048965" y="739276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Observações de </a:t>
            </a:r>
            <a:r>
              <a:rPr lang="en-US" sz="2400" b="1" i="1" dirty="0" err="1">
                <a:solidFill>
                  <a:srgbClr val="FF0000"/>
                </a:solidFill>
              </a:rPr>
              <a:t>Avião</a:t>
            </a:r>
            <a:endParaRPr lang="en-BR" sz="2400" b="1" i="1" dirty="0">
              <a:solidFill>
                <a:srgbClr val="FF0000"/>
              </a:solidFill>
            </a:endParaRPr>
          </a:p>
        </p:txBody>
      </p:sp>
      <p:pic>
        <p:nvPicPr>
          <p:cNvPr id="14340" name="Picture 4" descr="Automated Meteorological Reports from Commercial Aircraft">
            <a:extLst>
              <a:ext uri="{FF2B5EF4-FFF2-40B4-BE49-F238E27FC236}">
                <a16:creationId xmlns:a16="http://schemas.microsoft.com/office/drawing/2014/main" id="{EAA900EC-44AF-4741-B189-71508B15C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34" y="1260767"/>
            <a:ext cx="7320649" cy="41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1F087F9E-5655-E2B3-AA74-982848D17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7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13314" name="Picture 2" descr="GOS marine observations">
            <a:extLst>
              <a:ext uri="{FF2B5EF4-FFF2-40B4-BE49-F238E27FC236}">
                <a16:creationId xmlns:a16="http://schemas.microsoft.com/office/drawing/2014/main" id="{22CE4BDC-C185-CB4A-9D4E-B60D6FD94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04" y="1367967"/>
            <a:ext cx="7821391" cy="375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67FA9-3330-FA49-9702-008EDEC92060}"/>
              </a:ext>
            </a:extLst>
          </p:cNvPr>
          <p:cNvSpPr txBox="1"/>
          <p:nvPr/>
        </p:nvSpPr>
        <p:spPr>
          <a:xfrm>
            <a:off x="1143130" y="5276683"/>
            <a:ext cx="102314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Dados observado sobre os oceanos, em navios, boias ancoradas e a deriva, e de plataformas estacionárias.</a:t>
            </a:r>
          </a:p>
          <a:p>
            <a:r>
              <a:rPr lang="en-BR" dirty="0"/>
              <a:t>Onde o número de observações de navio, que são similares as coletadas em terra, giram em torno de 4 mil.</a:t>
            </a:r>
          </a:p>
          <a:p>
            <a:r>
              <a:rPr lang="en-BR" dirty="0"/>
              <a:t>Dados de temperatura da superficie do mar, pressão ao nível do mar coletado nas mais de 1200 boias.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29B70-6B3E-6F41-B22D-EF08632B6BE1}"/>
              </a:ext>
            </a:extLst>
          </p:cNvPr>
          <p:cNvSpPr txBox="1"/>
          <p:nvPr/>
        </p:nvSpPr>
        <p:spPr>
          <a:xfrm>
            <a:off x="0" y="85652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Observações Marítimas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BED26-D065-2162-C60E-D94EAB0A3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18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01C30-0D57-504D-9923-CF1CD3BD3466}"/>
              </a:ext>
            </a:extLst>
          </p:cNvPr>
          <p:cNvSpPr txBox="1"/>
          <p:nvPr/>
        </p:nvSpPr>
        <p:spPr>
          <a:xfrm>
            <a:off x="825666" y="5266135"/>
            <a:ext cx="10637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Observações de Radar Meteorológico tem sido utilizado durante os últimos anos, onde são utilizados dados de</a:t>
            </a:r>
          </a:p>
          <a:p>
            <a:r>
              <a:rPr lang="pt-BR" dirty="0"/>
              <a:t>Vento Radial e de Estimativas de Precipitação (Radares Doppler) e mais recentemente tem sido utilizados dados</a:t>
            </a:r>
          </a:p>
          <a:p>
            <a:r>
              <a:rPr lang="pt-BR" dirty="0" err="1"/>
              <a:t>polarimétricos</a:t>
            </a:r>
            <a:r>
              <a:rPr lang="pt-BR" dirty="0"/>
              <a:t> de radares de Dupla Polarização.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F1C7E-12F3-1A4C-A13D-F5EEA597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123" y="1631093"/>
            <a:ext cx="2498444" cy="3331259"/>
          </a:xfrm>
          <a:prstGeom prst="rect">
            <a:avLst/>
          </a:prstGeom>
        </p:spPr>
      </p:pic>
      <p:pic>
        <p:nvPicPr>
          <p:cNvPr id="18434" name="Picture 2" descr="Le Moule Weather Radar Observations of Tropical Storm Erika, 27 Aug 2015 -  YouTube">
            <a:extLst>
              <a:ext uri="{FF2B5EF4-FFF2-40B4-BE49-F238E27FC236}">
                <a16:creationId xmlns:a16="http://schemas.microsoft.com/office/drawing/2014/main" id="{C4FC7BDB-D670-F047-8261-50F2BE4FE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4" y="1999687"/>
            <a:ext cx="30353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aradip Doppler radar station - first in Odisha launched">
            <a:extLst>
              <a:ext uri="{FF2B5EF4-FFF2-40B4-BE49-F238E27FC236}">
                <a16:creationId xmlns:a16="http://schemas.microsoft.com/office/drawing/2014/main" id="{ADB965B7-14C3-BA43-9F98-ABD16540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06" y="2139387"/>
            <a:ext cx="2794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81CB6B-92C0-6F46-A0A5-FA75962B34C3}"/>
              </a:ext>
            </a:extLst>
          </p:cNvPr>
          <p:cNvSpPr txBox="1"/>
          <p:nvPr/>
        </p:nvSpPr>
        <p:spPr>
          <a:xfrm>
            <a:off x="0" y="104823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Observações de Radar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9C526B6-4C72-CBEB-F8D1-9EB6A099CC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1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090424-9814-144C-BD43-59BF9F2D77FD}"/>
              </a:ext>
            </a:extLst>
          </p:cNvPr>
          <p:cNvSpPr txBox="1"/>
          <p:nvPr/>
        </p:nvSpPr>
        <p:spPr>
          <a:xfrm>
            <a:off x="2126017" y="5661330"/>
            <a:ext cx="8431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Recentemente também estão sendo utilizados dados de descargas elétricas, e dados de </a:t>
            </a:r>
          </a:p>
          <a:p>
            <a:r>
              <a:rPr lang="en-BR" dirty="0"/>
              <a:t>perfiladores de vento e radiômetros.</a:t>
            </a:r>
          </a:p>
        </p:txBody>
      </p:sp>
      <p:pic>
        <p:nvPicPr>
          <p:cNvPr id="19458" name="Picture 2" descr="Nobreaks: proteção para eletrônicos nas tempestades e raios">
            <a:extLst>
              <a:ext uri="{FF2B5EF4-FFF2-40B4-BE49-F238E27FC236}">
                <a16:creationId xmlns:a16="http://schemas.microsoft.com/office/drawing/2014/main" id="{84C6AF51-EF71-FE42-AD83-2F60AF3D1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99" y="1612708"/>
            <a:ext cx="3339065" cy="193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resent sensor configuration of BrasilDAT Total Lightning Network. 2... |  Download Scientific Diagram">
            <a:extLst>
              <a:ext uri="{FF2B5EF4-FFF2-40B4-BE49-F238E27FC236}">
                <a16:creationId xmlns:a16="http://schemas.microsoft.com/office/drawing/2014/main" id="{3EFB32D7-63FB-5D40-9698-FC688D73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94" y="1612708"/>
            <a:ext cx="1820293" cy="186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resent sensor configuration of RINDAT network. The LS8000 sensors are... |  Download Scientific Diagram">
            <a:extLst>
              <a:ext uri="{FF2B5EF4-FFF2-40B4-BE49-F238E27FC236}">
                <a16:creationId xmlns:a16="http://schemas.microsoft.com/office/drawing/2014/main" id="{F02A3DAE-9D2E-CC44-ABCC-3688B80BA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88" y="1590191"/>
            <a:ext cx="1820293" cy="186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TL activity (events 10 -3 min -1 km -2 ) as a function of time within... |  Download Scientific Diagram">
            <a:extLst>
              <a:ext uri="{FF2B5EF4-FFF2-40B4-BE49-F238E27FC236}">
                <a16:creationId xmlns:a16="http://schemas.microsoft.com/office/drawing/2014/main" id="{04021BA5-D22C-5843-8B59-FBB8DEBDE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56" y="3750153"/>
            <a:ext cx="2480624" cy="170256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Projeto SODAR :: Perfilador Sonoro de Vento">
            <a:extLst>
              <a:ext uri="{FF2B5EF4-FFF2-40B4-BE49-F238E27FC236}">
                <a16:creationId xmlns:a16="http://schemas.microsoft.com/office/drawing/2014/main" id="{435B2280-35A1-C045-A64B-6D1E587D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2" y="3620637"/>
            <a:ext cx="2480624" cy="185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81114-BBA4-FD45-A7EA-E06C2526D0BB}"/>
              </a:ext>
            </a:extLst>
          </p:cNvPr>
          <p:cNvSpPr txBox="1"/>
          <p:nvPr/>
        </p:nvSpPr>
        <p:spPr>
          <a:xfrm>
            <a:off x="0" y="949124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Novas Observações</a:t>
            </a:r>
          </a:p>
        </p:txBody>
      </p:sp>
      <p:pic>
        <p:nvPicPr>
          <p:cNvPr id="14" name="Picture 2" descr="MP3000A_ATTO">
            <a:extLst>
              <a:ext uri="{FF2B5EF4-FFF2-40B4-BE49-F238E27FC236}">
                <a16:creationId xmlns:a16="http://schemas.microsoft.com/office/drawing/2014/main" id="{6BCBCB74-C2FE-CD42-ABA7-E8DD6134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641" y="3703739"/>
            <a:ext cx="2294572" cy="170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79254716-C8B4-2941-FFB1-D34A39F772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36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8576CE85-D175-224A-AE9F-C9D1FCE98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6800"/>
            <a:ext cx="4390663" cy="263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CDEF37CC-7A77-1E48-9783-8F54087E7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1066800"/>
            <a:ext cx="4456112" cy="267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1ECDD36F-454B-F049-8B96-D41E19A1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30921"/>
            <a:ext cx="4687888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75AB4353-D012-C44C-AE40-5CCBE93F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3699183"/>
            <a:ext cx="45720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80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ACE0A4-3E78-4A44-917F-1886EFB42BF3}"/>
              </a:ext>
            </a:extLst>
          </p:cNvPr>
          <p:cNvSpPr txBox="1"/>
          <p:nvPr/>
        </p:nvSpPr>
        <p:spPr>
          <a:xfrm>
            <a:off x="4296545" y="666584"/>
            <a:ext cx="4298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400" b="1" dirty="0">
                <a:solidFill>
                  <a:srgbClr val="FF0000"/>
                </a:solidFill>
              </a:rPr>
              <a:t>Dados Utilizados no CPTEC/INPE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863A0430-564D-5DBF-C5F0-28BF5770D7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01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4C9F5-4B04-7613-53A0-4D8885193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>
            <a:extLst>
              <a:ext uri="{FF2B5EF4-FFF2-40B4-BE49-F238E27FC236}">
                <a16:creationId xmlns:a16="http://schemas.microsoft.com/office/drawing/2014/main" id="{48DA29C4-0E43-605A-4196-4B56EF663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1" y="376239"/>
            <a:ext cx="5834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pt-BR" altLang="pt-BR" sz="1500" b="1">
                <a:cs typeface="Arial" panose="020B0604020202020204" pitchFamily="34" charset="0"/>
              </a:rPr>
              <a:t>Insira aqui o título do Slide</a:t>
            </a:r>
          </a:p>
        </p:txBody>
      </p:sp>
      <p:pic>
        <p:nvPicPr>
          <p:cNvPr id="17410" name="Picture 5" descr="topo_pos_meteorologia_v02">
            <a:extLst>
              <a:ext uri="{FF2B5EF4-FFF2-40B4-BE49-F238E27FC236}">
                <a16:creationId xmlns:a16="http://schemas.microsoft.com/office/drawing/2014/main" id="{2BEEB0BC-E638-81D8-C8B3-21AC53AC4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>
            <a:extLst>
              <a:ext uri="{FF2B5EF4-FFF2-40B4-BE49-F238E27FC236}">
                <a16:creationId xmlns:a16="http://schemas.microsoft.com/office/drawing/2014/main" id="{C3651179-9E8B-57C2-77C4-B7E948C92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1"/>
            <a:ext cx="9144000" cy="461665"/>
          </a:xfrm>
          <a:prstGeom prst="rect">
            <a:avLst/>
          </a:prstGeom>
          <a:gradFill rotWithShape="0">
            <a:gsLst>
              <a:gs pos="0">
                <a:srgbClr val="949FF4"/>
              </a:gs>
              <a:gs pos="100000">
                <a:srgbClr val="BFC0D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dirty="0"/>
              <a:t>Observações</a:t>
            </a:r>
            <a:endParaRPr lang="pt-BR" altLang="pt-BR" dirty="0"/>
          </a:p>
        </p:txBody>
      </p:sp>
      <p:sp>
        <p:nvSpPr>
          <p:cNvPr id="17412" name="Rectangle 7">
            <a:extLst>
              <a:ext uri="{FF2B5EF4-FFF2-40B4-BE49-F238E27FC236}">
                <a16:creationId xmlns:a16="http://schemas.microsoft.com/office/drawing/2014/main" id="{A978539A-B88A-4000-703B-5FAD6E8BE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557338"/>
            <a:ext cx="8458200" cy="49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pt-BR" sz="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1" charset="2"/>
              <a:buNone/>
            </a:pPr>
            <a:endParaRPr lang="pt-BR" altLang="pt-BR" sz="16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CC66"/>
              </a:buClr>
              <a:buFont typeface="Symbol" panose="05050102010706020507" pitchFamily="18" charset="2"/>
              <a:buNone/>
            </a:pPr>
            <a:endParaRPr lang="en-US" altLang="pt-BR" sz="17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1" charset="2"/>
              <a:buNone/>
            </a:pPr>
            <a:endParaRPr lang="en-US" altLang="pt-BR" sz="17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pt-BR" altLang="pt-BR" sz="1700" b="1" dirty="0">
              <a:cs typeface="Arial" panose="020B0604020202020204" pitchFamily="34" charset="0"/>
            </a:endParaRP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2AE4DD97-C91E-4259-61BD-31CC62B0B781}"/>
              </a:ext>
            </a:extLst>
          </p:cNvPr>
          <p:cNvGraphicFramePr>
            <a:graphicFrameLocks/>
          </p:cNvGraphicFramePr>
          <p:nvPr/>
        </p:nvGraphicFramePr>
        <p:xfrm>
          <a:off x="1597025" y="1790700"/>
          <a:ext cx="8997950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igura" r:id="rId3" imgW="5670720" imgH="1909440" progId="Word.Picture.8">
                  <p:embed/>
                </p:oleObj>
              </mc:Choice>
              <mc:Fallback>
                <p:oleObj name="Figura" r:id="rId3" imgW="5670720" imgH="1909440" progId="Word.Picture.8">
                  <p:embed/>
                  <p:pic>
                    <p:nvPicPr>
                      <p:cNvPr id="8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5" y="1790700"/>
                        <a:ext cx="8997950" cy="431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535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34035-1975-A74F-BB46-A0CD38F5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>
            <a:extLst>
              <a:ext uri="{FF2B5EF4-FFF2-40B4-BE49-F238E27FC236}">
                <a16:creationId xmlns:a16="http://schemas.microsoft.com/office/drawing/2014/main" id="{C91D4C12-41B3-BF4F-E63B-E12405562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1" y="376239"/>
            <a:ext cx="5834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pt-BR" altLang="pt-BR" sz="1500" b="1">
                <a:cs typeface="Arial" panose="020B0604020202020204" pitchFamily="34" charset="0"/>
              </a:rPr>
              <a:t>Insira aqui o título do Slide</a:t>
            </a:r>
          </a:p>
        </p:txBody>
      </p:sp>
      <p:pic>
        <p:nvPicPr>
          <p:cNvPr id="17410" name="Picture 5" descr="topo_pos_meteorologia_v02">
            <a:extLst>
              <a:ext uri="{FF2B5EF4-FFF2-40B4-BE49-F238E27FC236}">
                <a16:creationId xmlns:a16="http://schemas.microsoft.com/office/drawing/2014/main" id="{D449B64B-C85A-BDFC-8EAD-E66E1C7F5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>
            <a:extLst>
              <a:ext uri="{FF2B5EF4-FFF2-40B4-BE49-F238E27FC236}">
                <a16:creationId xmlns:a16="http://schemas.microsoft.com/office/drawing/2014/main" id="{15443F2A-BB66-3306-F9E9-F0E6988B6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43001"/>
            <a:ext cx="9144000" cy="461665"/>
          </a:xfrm>
          <a:prstGeom prst="rect">
            <a:avLst/>
          </a:prstGeom>
          <a:gradFill rotWithShape="0">
            <a:gsLst>
              <a:gs pos="0">
                <a:srgbClr val="949FF4"/>
              </a:gs>
              <a:gs pos="100000">
                <a:srgbClr val="BFC0D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dirty="0"/>
              <a:t>Observações</a:t>
            </a:r>
            <a:endParaRPr lang="pt-BR" altLang="pt-BR" dirty="0"/>
          </a:p>
        </p:txBody>
      </p:sp>
      <p:sp>
        <p:nvSpPr>
          <p:cNvPr id="17412" name="Rectangle 7">
            <a:extLst>
              <a:ext uri="{FF2B5EF4-FFF2-40B4-BE49-F238E27FC236}">
                <a16:creationId xmlns:a16="http://schemas.microsoft.com/office/drawing/2014/main" id="{2ADA4198-ED8C-ED1C-1028-23BEFD9BD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557338"/>
            <a:ext cx="8458200" cy="49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pt-BR" sz="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1" charset="2"/>
              <a:buNone/>
            </a:pPr>
            <a:endParaRPr lang="pt-BR" altLang="pt-BR" sz="16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CC66"/>
              </a:buClr>
              <a:buFont typeface="Symbol" panose="05050102010706020507" pitchFamily="18" charset="2"/>
              <a:buNone/>
            </a:pPr>
            <a:endParaRPr lang="en-US" altLang="pt-BR" sz="17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1" charset="2"/>
              <a:buNone/>
            </a:pPr>
            <a:endParaRPr lang="en-US" altLang="pt-BR" sz="17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pt-BR" altLang="pt-BR" sz="1700" b="1" dirty="0">
              <a:cs typeface="Arial" panose="020B0604020202020204" pitchFamily="34" charset="0"/>
            </a:endParaRP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D9C9A279-AD8A-AF19-A9D2-6FE1CCDD487C}"/>
              </a:ext>
            </a:extLst>
          </p:cNvPr>
          <p:cNvGraphicFramePr>
            <a:graphicFrameLocks/>
          </p:cNvGraphicFramePr>
          <p:nvPr/>
        </p:nvGraphicFramePr>
        <p:xfrm>
          <a:off x="1524000" y="1771650"/>
          <a:ext cx="8997950" cy="431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3" imgW="5850720" imgH="1889280" progId="Word.Picture.8">
                  <p:embed/>
                </p:oleObj>
              </mc:Choice>
              <mc:Fallback>
                <p:oleObj name="Picture" r:id="rId3" imgW="5850720" imgH="1889280" progId="Word.Picture.8">
                  <p:embed/>
                  <p:pic>
                    <p:nvPicPr>
                      <p:cNvPr id="9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71650"/>
                        <a:ext cx="8997950" cy="431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2319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CC2DD2D-99ED-454B-9C5E-F24BC981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237" y="1247151"/>
            <a:ext cx="6041524" cy="4896152"/>
          </a:xfrm>
          <a:prstGeom prst="rect">
            <a:avLst/>
          </a:prstGeom>
          <a:blipFill dpi="0" rotWithShape="0">
            <a:blip/>
            <a:srcRect/>
            <a:stretch>
              <a:fillRect/>
            </a:stretch>
          </a:blip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009A10-F6C9-144A-83C3-CEB899C00D31}"/>
              </a:ext>
            </a:extLst>
          </p:cNvPr>
          <p:cNvSpPr txBox="1"/>
          <p:nvPr/>
        </p:nvSpPr>
        <p:spPr>
          <a:xfrm>
            <a:off x="0" y="76927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Diagrama Esquemático do Ciclo de Assimilação</a:t>
            </a:r>
          </a:p>
        </p:txBody>
      </p:sp>
    </p:spTree>
    <p:extLst>
      <p:ext uri="{BB962C8B-B14F-4D97-AF65-F5344CB8AC3E}">
        <p14:creationId xmlns:p14="http://schemas.microsoft.com/office/powerpoint/2010/main" val="912279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8" name="Picture 6" descr="figura6_apresentacaoDMD">
            <a:extLst>
              <a:ext uri="{FF2B5EF4-FFF2-40B4-BE49-F238E27FC236}">
                <a16:creationId xmlns:a16="http://schemas.microsoft.com/office/drawing/2014/main" id="{185E3842-015D-D747-843B-51F663A1B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4506" y="1164787"/>
            <a:ext cx="5455475" cy="3779611"/>
          </a:xfrm>
          <a:prstGeom prst="rect">
            <a:avLst/>
          </a:prstGeom>
          <a:noFill/>
        </p:spPr>
      </p:pic>
      <p:pic>
        <p:nvPicPr>
          <p:cNvPr id="10" name="Picture 12" descr="slp1918Z">
            <a:extLst>
              <a:ext uri="{FF2B5EF4-FFF2-40B4-BE49-F238E27FC236}">
                <a16:creationId xmlns:a16="http://schemas.microsoft.com/office/drawing/2014/main" id="{1DBE8874-B186-2B45-AA43-AB86D37A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52493" r="69292" b="4199"/>
          <a:stretch>
            <a:fillRect/>
          </a:stretch>
        </p:blipFill>
        <p:spPr>
          <a:xfrm>
            <a:off x="-1" y="2374740"/>
            <a:ext cx="3694149" cy="3318473"/>
          </a:xfrm>
          <a:prstGeom prst="rect">
            <a:avLst/>
          </a:prstGeom>
          <a:noFill/>
        </p:spPr>
      </p:pic>
      <p:pic>
        <p:nvPicPr>
          <p:cNvPr id="11" name="Picture 14" descr="gts_qsck">
            <a:extLst>
              <a:ext uri="{FF2B5EF4-FFF2-40B4-BE49-F238E27FC236}">
                <a16:creationId xmlns:a16="http://schemas.microsoft.com/office/drawing/2014/main" id="{4C57DEEF-6FAD-9C41-811B-2F569AE5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4199" r="25511" b="6299"/>
          <a:stretch>
            <a:fillRect/>
          </a:stretch>
        </p:blipFill>
        <p:spPr>
          <a:xfrm>
            <a:off x="8497854" y="2188630"/>
            <a:ext cx="3901109" cy="350438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E056-A4E1-334F-8B58-B5C8D355DAA0}"/>
              </a:ext>
            </a:extLst>
          </p:cNvPr>
          <p:cNvSpPr txBox="1"/>
          <p:nvPr/>
        </p:nvSpPr>
        <p:spPr>
          <a:xfrm>
            <a:off x="5328033" y="762260"/>
            <a:ext cx="1535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400" b="1" dirty="0">
                <a:solidFill>
                  <a:srgbClr val="FF0000"/>
                </a:solidFill>
              </a:rPr>
              <a:t>Aplicações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C0527B2-D2E6-C33B-2327-3BEBF5206F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41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8" name="Picture 13" descr="fig3a_Cavalcanti">
            <a:extLst>
              <a:ext uri="{FF2B5EF4-FFF2-40B4-BE49-F238E27FC236}">
                <a16:creationId xmlns:a16="http://schemas.microsoft.com/office/drawing/2014/main" id="{9565F0F7-3D41-7145-9A65-FA0AB788F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r="11810"/>
          <a:stretch>
            <a:fillRect/>
          </a:stretch>
        </p:blipFill>
        <p:spPr>
          <a:xfrm>
            <a:off x="692220" y="2425718"/>
            <a:ext cx="3552825" cy="3733800"/>
          </a:xfrm>
          <a:prstGeom prst="rect">
            <a:avLst/>
          </a:prstGeom>
          <a:noFill/>
        </p:spPr>
      </p:pic>
      <p:pic>
        <p:nvPicPr>
          <p:cNvPr id="10" name="Picture 14" descr="fig3b_Cavalcanti">
            <a:extLst>
              <a:ext uri="{FF2B5EF4-FFF2-40B4-BE49-F238E27FC236}">
                <a16:creationId xmlns:a16="http://schemas.microsoft.com/office/drawing/2014/main" id="{5BAA3A38-822F-9B46-8D44-6B86FBE5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r="11810"/>
          <a:stretch>
            <a:fillRect/>
          </a:stretch>
        </p:blipFill>
        <p:spPr>
          <a:xfrm>
            <a:off x="7762521" y="2393289"/>
            <a:ext cx="3552825" cy="3733800"/>
          </a:xfrm>
          <a:prstGeom prst="rect">
            <a:avLst/>
          </a:prstGeom>
          <a:noFill/>
        </p:spPr>
      </p:pic>
      <p:pic>
        <p:nvPicPr>
          <p:cNvPr id="11" name="Picture 12" descr="fig1_Cavalcanti">
            <a:extLst>
              <a:ext uri="{FF2B5EF4-FFF2-40B4-BE49-F238E27FC236}">
                <a16:creationId xmlns:a16="http://schemas.microsoft.com/office/drawing/2014/main" id="{AF94949D-1F6E-9144-B83F-6951123F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r="12993"/>
          <a:stretch>
            <a:fillRect/>
          </a:stretch>
        </p:blipFill>
        <p:spPr>
          <a:xfrm>
            <a:off x="4814104" y="1619890"/>
            <a:ext cx="2563791" cy="2630778"/>
          </a:xfrm>
          <a:prstGeom prst="rect">
            <a:avLst/>
          </a:prstGeom>
          <a:noFill/>
        </p:spPr>
      </p:pic>
      <p:sp>
        <p:nvSpPr>
          <p:cNvPr id="12" name="Oval 18">
            <a:extLst>
              <a:ext uri="{FF2B5EF4-FFF2-40B4-BE49-F238E27FC236}">
                <a16:creationId xmlns:a16="http://schemas.microsoft.com/office/drawing/2014/main" id="{5E0FF7A8-AD9E-CF4B-BFE6-530D9A084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2679" y="2782879"/>
            <a:ext cx="228600" cy="1524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" name="Line 19">
            <a:extLst>
              <a:ext uri="{FF2B5EF4-FFF2-40B4-BE49-F238E27FC236}">
                <a16:creationId xmlns:a16="http://schemas.microsoft.com/office/drawing/2014/main" id="{9670F59C-6FED-5241-849E-882D8DF6B8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6063" y="2854388"/>
            <a:ext cx="1424208" cy="574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" name="Line 20">
            <a:extLst>
              <a:ext uri="{FF2B5EF4-FFF2-40B4-BE49-F238E27FC236}">
                <a16:creationId xmlns:a16="http://schemas.microsoft.com/office/drawing/2014/main" id="{C9AC4FE3-6AF6-EE41-A902-8818231CE2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4030" y="2874994"/>
            <a:ext cx="1657387" cy="630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460F04-F17B-1340-B39A-28B6C422A094}"/>
              </a:ext>
            </a:extLst>
          </p:cNvPr>
          <p:cNvSpPr txBox="1"/>
          <p:nvPr/>
        </p:nvSpPr>
        <p:spPr>
          <a:xfrm>
            <a:off x="4626978" y="874029"/>
            <a:ext cx="29380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Aplicações</a:t>
            </a:r>
            <a:endParaRPr lang="pt-BR" altLang="pt-BR" sz="2400" b="1" dirty="0">
              <a:solidFill>
                <a:srgbClr val="FF0000"/>
              </a:solidFill>
            </a:endParaRPr>
          </a:p>
          <a:p>
            <a:pPr eaLnBrk="1" hangingPunct="1"/>
            <a:r>
              <a:rPr lang="pt-BR" altLang="pt-BR" sz="2400" b="1" dirty="0"/>
              <a:t>SALLJEX  (2002-2003)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D9BFF-4906-D14D-A0B1-CF6FB47825A5}"/>
              </a:ext>
            </a:extLst>
          </p:cNvPr>
          <p:cNvSpPr txBox="1"/>
          <p:nvPr/>
        </p:nvSpPr>
        <p:spPr>
          <a:xfrm>
            <a:off x="1990846" y="2002212"/>
            <a:ext cx="73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Vento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66CB92-A5A5-7A46-9E0B-F080F237DE47}"/>
              </a:ext>
            </a:extLst>
          </p:cNvPr>
          <p:cNvSpPr txBox="1"/>
          <p:nvPr/>
        </p:nvSpPr>
        <p:spPr>
          <a:xfrm>
            <a:off x="8936296" y="2002212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Umidade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01E2F10-233D-E7DD-8CD9-B4B327BA6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5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21"/>
          <p:cNvSpPr>
            <a:spLocks noChangeArrowheads="1"/>
          </p:cNvSpPr>
          <p:nvPr/>
        </p:nvSpPr>
        <p:spPr bwMode="auto">
          <a:xfrm>
            <a:off x="3370264" y="5108576"/>
            <a:ext cx="7297737" cy="830263"/>
          </a:xfrm>
          <a:prstGeom prst="rect">
            <a:avLst/>
          </a:prstGeom>
          <a:solidFill>
            <a:schemeClr val="accent1">
              <a:alpha val="1294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pt-BR" altLang="pt-BR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28" name="Line 317"/>
          <p:cNvSpPr>
            <a:spLocks noChangeShapeType="1"/>
          </p:cNvSpPr>
          <p:nvPr/>
        </p:nvSpPr>
        <p:spPr bwMode="auto">
          <a:xfrm>
            <a:off x="6781801" y="3810000"/>
            <a:ext cx="1374775" cy="241935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29" name="Line 311"/>
          <p:cNvSpPr>
            <a:spLocks noChangeShapeType="1"/>
          </p:cNvSpPr>
          <p:nvPr/>
        </p:nvSpPr>
        <p:spPr bwMode="auto">
          <a:xfrm>
            <a:off x="8382001" y="3810001"/>
            <a:ext cx="1768475" cy="16097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30" name="Line 327"/>
          <p:cNvSpPr>
            <a:spLocks noChangeShapeType="1"/>
          </p:cNvSpPr>
          <p:nvPr/>
        </p:nvSpPr>
        <p:spPr bwMode="auto">
          <a:xfrm>
            <a:off x="7086600" y="3733800"/>
            <a:ext cx="2732088" cy="2617788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31" name="Rectangle 322"/>
          <p:cNvSpPr>
            <a:spLocks noChangeArrowheads="1"/>
          </p:cNvSpPr>
          <p:nvPr/>
        </p:nvSpPr>
        <p:spPr bwMode="auto">
          <a:xfrm>
            <a:off x="3944938" y="6026151"/>
            <a:ext cx="6723062" cy="798513"/>
          </a:xfrm>
          <a:prstGeom prst="rect">
            <a:avLst/>
          </a:prstGeom>
          <a:solidFill>
            <a:srgbClr val="009900">
              <a:alpha val="1803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pt-BR" altLang="pt-BR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2" name="Rectangle 320"/>
          <p:cNvSpPr>
            <a:spLocks noChangeArrowheads="1"/>
          </p:cNvSpPr>
          <p:nvPr/>
        </p:nvSpPr>
        <p:spPr bwMode="auto">
          <a:xfrm>
            <a:off x="2373314" y="3863975"/>
            <a:ext cx="7712075" cy="1149350"/>
          </a:xfrm>
          <a:prstGeom prst="rect">
            <a:avLst/>
          </a:prstGeom>
          <a:solidFill>
            <a:srgbClr val="FF0000">
              <a:alpha val="1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pt-BR" altLang="pt-BR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283" descr="p74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4237039"/>
            <a:ext cx="4333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82" descr="eniac_pb_p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019301"/>
            <a:ext cx="11811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81" descr="ecmw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" b="9070"/>
          <a:stretch>
            <a:fillRect/>
          </a:stretch>
        </p:blipFill>
        <p:spPr bwMode="auto">
          <a:xfrm>
            <a:off x="4660900" y="2070101"/>
            <a:ext cx="15065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04" descr="CPTEC_fachada comple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12"/>
          <a:stretch>
            <a:fillRect/>
          </a:stretch>
        </p:blipFill>
        <p:spPr bwMode="auto">
          <a:xfrm>
            <a:off x="6310313" y="1936750"/>
            <a:ext cx="38417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CaixaDeTexto 4"/>
          <p:cNvSpPr txBox="1">
            <a:spLocks noChangeArrowheads="1"/>
          </p:cNvSpPr>
          <p:nvPr/>
        </p:nvSpPr>
        <p:spPr bwMode="auto">
          <a:xfrm>
            <a:off x="2041526" y="3455989"/>
            <a:ext cx="83089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pt-BR" sz="1000" b="1">
                <a:latin typeface="Calibri" panose="020F0502020204030204" pitchFamily="34" charset="0"/>
                <a:cs typeface="Arial" panose="020B0604020202020204" pitchFamily="34" charset="0"/>
              </a:rPr>
              <a:t>   1950                       1960                      1970                       1980                       1990                      2000                      2010                        2020</a:t>
            </a:r>
          </a:p>
        </p:txBody>
      </p:sp>
      <p:sp>
        <p:nvSpPr>
          <p:cNvPr id="1038" name="CaixaDeTexto 13"/>
          <p:cNvSpPr txBox="1">
            <a:spLocks noChangeArrowheads="1"/>
          </p:cNvSpPr>
          <p:nvPr/>
        </p:nvSpPr>
        <p:spPr bwMode="auto">
          <a:xfrm>
            <a:off x="4235451" y="4471988"/>
            <a:ext cx="7969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Série</a:t>
            </a:r>
          </a:p>
          <a:p>
            <a:pPr eaLnBrk="1" hangingPunct="1"/>
            <a:r>
              <a:rPr lang="en-US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DMSP</a:t>
            </a:r>
            <a:endParaRPr lang="pt-BR" altLang="pt-BR" sz="800" b="1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39" name="Colchete esquerdo 18"/>
          <p:cNvSpPr>
            <a:spLocks/>
          </p:cNvSpPr>
          <p:nvPr/>
        </p:nvSpPr>
        <p:spPr bwMode="auto">
          <a:xfrm>
            <a:off x="3348038" y="5108575"/>
            <a:ext cx="165100" cy="827088"/>
          </a:xfrm>
          <a:prstGeom prst="leftBracket">
            <a:avLst>
              <a:gd name="adj" fmla="val 8929"/>
            </a:avLst>
          </a:prstGeom>
          <a:noFill/>
          <a:ln w="19050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994" tIns="40997" rIns="81994" bIns="4099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0" name="Colchete esquerdo 19"/>
          <p:cNvSpPr>
            <a:spLocks/>
          </p:cNvSpPr>
          <p:nvPr/>
        </p:nvSpPr>
        <p:spPr bwMode="auto">
          <a:xfrm>
            <a:off x="2363789" y="3887789"/>
            <a:ext cx="168275" cy="1152525"/>
          </a:xfrm>
          <a:prstGeom prst="leftBracket">
            <a:avLst>
              <a:gd name="adj" fmla="val 6088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994" tIns="40997" rIns="81994" bIns="4099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1" name="CaixaDeTexto 20"/>
          <p:cNvSpPr txBox="1">
            <a:spLocks noChangeArrowheads="1"/>
          </p:cNvSpPr>
          <p:nvPr/>
        </p:nvSpPr>
        <p:spPr bwMode="auto">
          <a:xfrm rot="-5400000">
            <a:off x="1562101" y="4175126"/>
            <a:ext cx="93503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pt-BR" sz="11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Polar Orbit</a:t>
            </a:r>
          </a:p>
          <a:p>
            <a:pPr algn="l" eaLnBrk="1" hangingPunct="1"/>
            <a:r>
              <a:rPr lang="en-US" altLang="pt-BR" sz="11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Operacional</a:t>
            </a:r>
            <a:endParaRPr lang="pt-BR" altLang="pt-BR" sz="110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2" name="CaixaDeTexto 21"/>
          <p:cNvSpPr txBox="1">
            <a:spLocks noChangeArrowheads="1"/>
          </p:cNvSpPr>
          <p:nvPr/>
        </p:nvSpPr>
        <p:spPr bwMode="auto">
          <a:xfrm rot="-5400000">
            <a:off x="2266157" y="5396707"/>
            <a:ext cx="11207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1100">
                <a:latin typeface="Calibri" panose="020F0502020204030204" pitchFamily="34" charset="0"/>
                <a:cs typeface="Arial" panose="020B0604020202020204" pitchFamily="34" charset="0"/>
              </a:rPr>
              <a:t>Geoestacionary</a:t>
            </a:r>
            <a:endParaRPr lang="pt-BR" altLang="pt-BR" sz="110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pt-BR" sz="1100">
                <a:latin typeface="Calibri" panose="020F0502020204030204" pitchFamily="34" charset="0"/>
                <a:cs typeface="Arial" panose="020B0604020202020204" pitchFamily="34" charset="0"/>
              </a:rPr>
              <a:t>Orbit</a:t>
            </a:r>
            <a:endParaRPr lang="pt-BR" altLang="pt-BR" sz="11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3" name="CaixaDeTexto 22"/>
          <p:cNvSpPr txBox="1">
            <a:spLocks noChangeArrowheads="1"/>
          </p:cNvSpPr>
          <p:nvPr/>
        </p:nvSpPr>
        <p:spPr bwMode="auto">
          <a:xfrm>
            <a:off x="2106614" y="2247900"/>
            <a:ext cx="1131887" cy="57150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pt-BR" sz="800" b="1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First numerical weather forecast with ENIAC  - Univ. of </a:t>
            </a:r>
          </a:p>
          <a:p>
            <a:pPr algn="l" eaLnBrk="1" hangingPunct="1"/>
            <a:r>
              <a:rPr lang="en-US" altLang="pt-BR" sz="800" b="1">
                <a:solidFill>
                  <a:srgbClr val="0000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Princepton</a:t>
            </a:r>
            <a:endParaRPr lang="pt-BR" altLang="pt-BR" sz="800" b="1">
              <a:solidFill>
                <a:srgbClr val="0000CC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5" name="CaixaDeTexto 23"/>
          <p:cNvSpPr txBox="1">
            <a:spLocks noChangeArrowheads="1"/>
          </p:cNvSpPr>
          <p:nvPr/>
        </p:nvSpPr>
        <p:spPr bwMode="auto">
          <a:xfrm>
            <a:off x="3595670" y="2557524"/>
            <a:ext cx="857250" cy="57523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lIns="81994" tIns="40997" rIns="81994" bIns="40997">
            <a:spAutoFit/>
          </a:bodyPr>
          <a:lstStyle/>
          <a:p>
            <a:pPr algn="r">
              <a:defRPr/>
            </a:pPr>
            <a:r>
              <a:rPr lang="en-US" sz="800" b="1" dirty="0">
                <a:latin typeface="Calibri" pitchFamily="34" charset="0"/>
              </a:rPr>
              <a:t>Beginning of assimilation of </a:t>
            </a:r>
          </a:p>
          <a:p>
            <a:pPr algn="r">
              <a:defRPr/>
            </a:pPr>
            <a:r>
              <a:rPr lang="en-US" sz="800" b="1" dirty="0">
                <a:latin typeface="Calibri" pitchFamily="34" charset="0"/>
              </a:rPr>
              <a:t>Satellite data in NWP</a:t>
            </a:r>
            <a:endParaRPr lang="pt-BR" sz="800" b="1" dirty="0">
              <a:latin typeface="Calibri" pitchFamily="34" charset="0"/>
            </a:endParaRPr>
          </a:p>
        </p:txBody>
      </p:sp>
      <p:cxnSp>
        <p:nvCxnSpPr>
          <p:cNvPr id="1047" name="Conector de seta reta 25"/>
          <p:cNvCxnSpPr>
            <a:cxnSpLocks noChangeShapeType="1"/>
          </p:cNvCxnSpPr>
          <p:nvPr/>
        </p:nvCxnSpPr>
        <p:spPr bwMode="auto">
          <a:xfrm rot="5400000">
            <a:off x="4094957" y="3283745"/>
            <a:ext cx="431800" cy="1587"/>
          </a:xfrm>
          <a:prstGeom prst="straightConnector1">
            <a:avLst/>
          </a:prstGeom>
          <a:noFill/>
          <a:ln w="1905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8" name="Conector de seta reta 27"/>
          <p:cNvCxnSpPr>
            <a:cxnSpLocks noChangeShapeType="1"/>
          </p:cNvCxnSpPr>
          <p:nvPr/>
        </p:nvCxnSpPr>
        <p:spPr bwMode="auto">
          <a:xfrm rot="5400000">
            <a:off x="2154238" y="3300413"/>
            <a:ext cx="309563" cy="1588"/>
          </a:xfrm>
          <a:prstGeom prst="straightConnector1">
            <a:avLst/>
          </a:prstGeom>
          <a:noFill/>
          <a:ln w="1905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49" name="Colchete esquerdo 18"/>
          <p:cNvSpPr>
            <a:spLocks/>
          </p:cNvSpPr>
          <p:nvPr/>
        </p:nvSpPr>
        <p:spPr bwMode="auto">
          <a:xfrm>
            <a:off x="3935414" y="6002339"/>
            <a:ext cx="168275" cy="809625"/>
          </a:xfrm>
          <a:prstGeom prst="leftBracket">
            <a:avLst>
              <a:gd name="adj" fmla="val 8576"/>
            </a:avLst>
          </a:prstGeom>
          <a:noFill/>
          <a:ln w="28575" algn="ctr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1994" tIns="40997" rIns="81994" bIns="40997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BR" altLang="pt-BR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50" name="Rectangle 38"/>
          <p:cNvSpPr>
            <a:spLocks noChangeArrowheads="1"/>
          </p:cNvSpPr>
          <p:nvPr/>
        </p:nvSpPr>
        <p:spPr bwMode="auto">
          <a:xfrm rot="-5400000">
            <a:off x="2830517" y="5824538"/>
            <a:ext cx="1308099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1100" dirty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Polar </a:t>
            </a:r>
            <a:r>
              <a:rPr lang="en-US" altLang="pt-BR" sz="1100" dirty="0" err="1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Órbit</a:t>
            </a:r>
            <a:endParaRPr lang="en-US" altLang="pt-BR" sz="1100" dirty="0">
              <a:solidFill>
                <a:srgbClr val="0099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pt-BR" sz="1100" dirty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 research</a:t>
            </a:r>
          </a:p>
          <a:p>
            <a:pPr eaLnBrk="1" hangingPunct="1"/>
            <a:r>
              <a:rPr lang="en-US" altLang="pt-BR" sz="1100" dirty="0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Used</a:t>
            </a:r>
          </a:p>
          <a:p>
            <a:pPr eaLnBrk="1" hangingPunct="1"/>
            <a:r>
              <a:rPr lang="en-US" altLang="pt-BR" sz="1100" dirty="0" err="1">
                <a:solidFill>
                  <a:srgbClr val="0099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Operacionally</a:t>
            </a:r>
            <a:endParaRPr lang="pt-BR" altLang="pt-BR" sz="1100" dirty="0">
              <a:solidFill>
                <a:srgbClr val="0099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51" name="Conector de seta reta 45"/>
          <p:cNvCxnSpPr>
            <a:cxnSpLocks noChangeShapeType="1"/>
          </p:cNvCxnSpPr>
          <p:nvPr/>
        </p:nvCxnSpPr>
        <p:spPr bwMode="auto">
          <a:xfrm rot="5400000">
            <a:off x="4555332" y="3317082"/>
            <a:ext cx="500062" cy="9525"/>
          </a:xfrm>
          <a:prstGeom prst="straightConnector1">
            <a:avLst/>
          </a:prstGeom>
          <a:noFill/>
          <a:ln w="1905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2" name="CaixaDeTexto 46"/>
          <p:cNvSpPr txBox="1">
            <a:spLocks noChangeArrowheads="1"/>
          </p:cNvSpPr>
          <p:nvPr/>
        </p:nvSpPr>
        <p:spPr bwMode="auto">
          <a:xfrm>
            <a:off x="4881563" y="2643188"/>
            <a:ext cx="785812" cy="266700"/>
          </a:xfrm>
          <a:prstGeom prst="rect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pt-BR" altLang="pt-BR" sz="12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ECMWF</a:t>
            </a:r>
          </a:p>
        </p:txBody>
      </p:sp>
      <p:sp>
        <p:nvSpPr>
          <p:cNvPr id="1053" name="CaixaDeTexto 48"/>
          <p:cNvSpPr txBox="1">
            <a:spLocks noChangeArrowheads="1"/>
          </p:cNvSpPr>
          <p:nvPr/>
        </p:nvSpPr>
        <p:spPr bwMode="auto">
          <a:xfrm>
            <a:off x="6438900" y="2714625"/>
            <a:ext cx="787400" cy="298450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pt-BR" altLang="pt-BR" sz="14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CPTEC</a:t>
            </a:r>
          </a:p>
        </p:txBody>
      </p:sp>
      <p:cxnSp>
        <p:nvCxnSpPr>
          <p:cNvPr id="1054" name="Conector de seta reta 51"/>
          <p:cNvCxnSpPr>
            <a:cxnSpLocks noChangeShapeType="1"/>
          </p:cNvCxnSpPr>
          <p:nvPr/>
        </p:nvCxnSpPr>
        <p:spPr bwMode="auto">
          <a:xfrm rot="5400000">
            <a:off x="6166644" y="3301206"/>
            <a:ext cx="431800" cy="1588"/>
          </a:xfrm>
          <a:prstGeom prst="straightConnector1">
            <a:avLst/>
          </a:prstGeom>
          <a:noFill/>
          <a:ln w="19050" algn="ctr">
            <a:solidFill>
              <a:srgbClr val="4A7EB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55" name="CaixaDeTexto 57"/>
          <p:cNvSpPr txBox="1">
            <a:spLocks noChangeArrowheads="1"/>
          </p:cNvSpPr>
          <p:nvPr/>
        </p:nvSpPr>
        <p:spPr bwMode="auto">
          <a:xfrm rot="-5400000">
            <a:off x="-1250156" y="3264695"/>
            <a:ext cx="58578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pt-BR" altLang="pt-BR" sz="1600">
                <a:latin typeface="Calibri" panose="020F0502020204030204" pitchFamily="34" charset="0"/>
                <a:cs typeface="Arial" panose="020B0604020202020204" pitchFamily="34" charset="0"/>
              </a:rPr>
              <a:t>              Satellites                           Numerical Weather Forecast</a:t>
            </a:r>
          </a:p>
        </p:txBody>
      </p:sp>
      <p:pic>
        <p:nvPicPr>
          <p:cNvPr id="1057" name="Picture 255" descr="noaa16_satellite cóp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4483101"/>
            <a:ext cx="7318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256" descr="tiro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6" y="3983039"/>
            <a:ext cx="658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7150" name="Group 110"/>
          <p:cNvGraphicFramePr>
            <a:graphicFrameLocks noGrp="1"/>
          </p:cNvGraphicFramePr>
          <p:nvPr/>
        </p:nvGraphicFramePr>
        <p:xfrm>
          <a:off x="1974850" y="1035050"/>
          <a:ext cx="8574088" cy="999090"/>
        </p:xfrm>
        <a:graphic>
          <a:graphicData uri="http://schemas.openxmlformats.org/drawingml/2006/table">
            <a:tbl>
              <a:tblPr/>
              <a:tblGrid>
                <a:gridCol w="186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7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8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Very simple models of the atmosphere</a:t>
                      </a:r>
                      <a:endParaRPr kumimoji="0" lang="pt-B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3231" marR="33231" marT="62157" marB="6215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Atmosphere</a:t>
                      </a:r>
                    </a:p>
                  </a:txBody>
                  <a:tcPr marL="33231" marR="33231" marT="62157" marB="6215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Atmosphere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Surface</a:t>
                      </a: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3231" marR="33231" marT="62157" marB="6215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Atmosphere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Surface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Ocean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and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ocean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ice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3231" marR="33231" marT="62157" marB="6215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Atmosphere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Surface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Ocean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and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ocean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ice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Aerosol</a:t>
                      </a: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Carbon</a:t>
                      </a: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3231" marR="33231" marT="62157" marB="6215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Atmosphere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Surface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Ocean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and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ocean</a:t>
                      </a:r>
                      <a:r>
                        <a:rPr kumimoji="0" lang="pt-BR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 ice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Aerosol</a:t>
                      </a: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7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Carbon</a:t>
                      </a: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Vegetation Dynamic</a:t>
                      </a: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Atmospheric Chemistry</a:t>
                      </a:r>
                      <a:endParaRPr kumimoji="0" lang="pt-BR" sz="7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3231" marR="33231" marT="62157" marB="6215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Evolution of numerical </a:t>
                      </a:r>
                    </a:p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Modeling</a:t>
                      </a:r>
                    </a:p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components</a:t>
                      </a:r>
                      <a:endParaRPr kumimoji="0" lang="pt-BR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33231" marR="33231" marT="62157" marB="6215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eta para a direita 3"/>
          <p:cNvSpPr/>
          <p:nvPr/>
        </p:nvSpPr>
        <p:spPr>
          <a:xfrm>
            <a:off x="2108200" y="3517900"/>
            <a:ext cx="8440738" cy="431800"/>
          </a:xfrm>
          <a:prstGeom prst="rightArrow">
            <a:avLst>
              <a:gd name="adj1" fmla="val 29158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994" tIns="40997" rIns="81994" bIns="40997" anchor="ctr"/>
          <a:lstStyle/>
          <a:p>
            <a:pPr>
              <a:defRPr/>
            </a:pPr>
            <a:endParaRPr lang="pt-BR" dirty="0"/>
          </a:p>
        </p:txBody>
      </p:sp>
      <p:pic>
        <p:nvPicPr>
          <p:cNvPr id="1068" name="Picture 289" descr="ENVIS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3" t="11638" r="11125" b="16811"/>
          <a:stretch>
            <a:fillRect/>
          </a:stretch>
        </p:blipFill>
        <p:spPr bwMode="auto">
          <a:xfrm>
            <a:off x="9523414" y="6353176"/>
            <a:ext cx="5619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9" name="Picture 290" descr="QuikSCAT_satellite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6"/>
          <a:stretch>
            <a:fillRect/>
          </a:stretch>
        </p:blipFill>
        <p:spPr bwMode="auto">
          <a:xfrm>
            <a:off x="7891463" y="6207125"/>
            <a:ext cx="53816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0" name="Picture 296" descr="95194main_aqua3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89" y="6284913"/>
            <a:ext cx="72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1" name="Picture 300" descr="alos-illustration-s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4" y="5419726"/>
            <a:ext cx="59848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2" name="CaixaDeTexto 17"/>
          <p:cNvSpPr txBox="1">
            <a:spLocks noChangeArrowheads="1"/>
          </p:cNvSpPr>
          <p:nvPr/>
        </p:nvSpPr>
        <p:spPr bwMode="auto">
          <a:xfrm>
            <a:off x="9915526" y="5565775"/>
            <a:ext cx="6651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Série GOES R  </a:t>
            </a:r>
            <a:endParaRPr lang="pt-BR" altLang="pt-BR" sz="800" b="1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73" name="Line 301"/>
          <p:cNvSpPr>
            <a:spLocks noChangeShapeType="1"/>
          </p:cNvSpPr>
          <p:nvPr/>
        </p:nvSpPr>
        <p:spPr bwMode="auto">
          <a:xfrm>
            <a:off x="3438525" y="3802064"/>
            <a:ext cx="0" cy="1873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74" name="Line 302"/>
          <p:cNvSpPr>
            <a:spLocks noChangeShapeType="1"/>
          </p:cNvSpPr>
          <p:nvPr/>
        </p:nvSpPr>
        <p:spPr bwMode="auto">
          <a:xfrm>
            <a:off x="3768725" y="3802063"/>
            <a:ext cx="12700" cy="6905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75" name="Line 303"/>
          <p:cNvSpPr>
            <a:spLocks noChangeShapeType="1"/>
          </p:cNvSpPr>
          <p:nvPr/>
        </p:nvSpPr>
        <p:spPr bwMode="auto">
          <a:xfrm flipH="1">
            <a:off x="5430838" y="3802063"/>
            <a:ext cx="0" cy="6842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76" name="Line 304"/>
          <p:cNvSpPr>
            <a:spLocks noChangeShapeType="1"/>
          </p:cNvSpPr>
          <p:nvPr/>
        </p:nvSpPr>
        <p:spPr bwMode="auto">
          <a:xfrm flipH="1">
            <a:off x="3962400" y="3802064"/>
            <a:ext cx="7938" cy="1430337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pic>
        <p:nvPicPr>
          <p:cNvPr id="1077" name="Picture 252" descr="nimbus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25" y="4486275"/>
            <a:ext cx="520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8" name="Line 305"/>
          <p:cNvSpPr>
            <a:spLocks noChangeShapeType="1"/>
          </p:cNvSpPr>
          <p:nvPr/>
        </p:nvSpPr>
        <p:spPr bwMode="auto">
          <a:xfrm>
            <a:off x="3965575" y="3805238"/>
            <a:ext cx="668338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pic>
        <p:nvPicPr>
          <p:cNvPr id="1079" name="Picture 306" descr="goes_2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60606"/>
              </a:clrFrom>
              <a:clrTo>
                <a:srgbClr val="06060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5108575"/>
            <a:ext cx="6921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0" name="Text Box 307"/>
          <p:cNvSpPr txBox="1">
            <a:spLocks noChangeArrowheads="1"/>
          </p:cNvSpPr>
          <p:nvPr/>
        </p:nvSpPr>
        <p:spPr bwMode="auto">
          <a:xfrm>
            <a:off x="4824414" y="5449888"/>
            <a:ext cx="401637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Série </a:t>
            </a:r>
          </a:p>
          <a:p>
            <a:pPr algn="l" eaLnBrk="1" hangingPunct="1"/>
            <a:r>
              <a:rPr lang="en-US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GOES</a:t>
            </a:r>
            <a:endParaRPr lang="pt-BR" altLang="pt-BR" sz="8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1" name="Line 308"/>
          <p:cNvSpPr>
            <a:spLocks noChangeShapeType="1"/>
          </p:cNvSpPr>
          <p:nvPr/>
        </p:nvSpPr>
        <p:spPr bwMode="auto">
          <a:xfrm>
            <a:off x="5032375" y="3802064"/>
            <a:ext cx="0" cy="1368425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82" name="Line 310"/>
          <p:cNvSpPr>
            <a:spLocks noChangeShapeType="1"/>
          </p:cNvSpPr>
          <p:nvPr/>
        </p:nvSpPr>
        <p:spPr bwMode="auto">
          <a:xfrm>
            <a:off x="6005513" y="3765551"/>
            <a:ext cx="23812" cy="1592263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83" name="Line 312"/>
          <p:cNvSpPr>
            <a:spLocks noChangeShapeType="1"/>
          </p:cNvSpPr>
          <p:nvPr/>
        </p:nvSpPr>
        <p:spPr bwMode="auto">
          <a:xfrm>
            <a:off x="6553200" y="3810001"/>
            <a:ext cx="57150" cy="247967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84" name="CaixaDeTexto 11"/>
          <p:cNvSpPr txBox="1">
            <a:spLocks noChangeArrowheads="1"/>
          </p:cNvSpPr>
          <p:nvPr/>
        </p:nvSpPr>
        <p:spPr bwMode="auto">
          <a:xfrm>
            <a:off x="3319464" y="4648201"/>
            <a:ext cx="10001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Série </a:t>
            </a:r>
          </a:p>
          <a:p>
            <a:pPr eaLnBrk="1" hangingPunct="1"/>
            <a:r>
              <a:rPr lang="en-US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NIMBUS </a:t>
            </a:r>
            <a:endParaRPr lang="pt-BR" altLang="pt-BR" sz="8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85" name="Line 315"/>
          <p:cNvSpPr>
            <a:spLocks noChangeShapeType="1"/>
          </p:cNvSpPr>
          <p:nvPr/>
        </p:nvSpPr>
        <p:spPr bwMode="auto">
          <a:xfrm>
            <a:off x="6629400" y="3810000"/>
            <a:ext cx="863600" cy="2605088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86" name="Line 316"/>
          <p:cNvSpPr>
            <a:spLocks noChangeShapeType="1"/>
          </p:cNvSpPr>
          <p:nvPr/>
        </p:nvSpPr>
        <p:spPr bwMode="auto">
          <a:xfrm>
            <a:off x="7162801" y="3810001"/>
            <a:ext cx="1857375" cy="247967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87" name="Text Box 40"/>
          <p:cNvSpPr txBox="1">
            <a:spLocks noChangeArrowheads="1"/>
          </p:cNvSpPr>
          <p:nvPr/>
        </p:nvSpPr>
        <p:spPr bwMode="auto">
          <a:xfrm>
            <a:off x="8594726" y="6577014"/>
            <a:ext cx="6699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pt-BR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Aqua - 2002</a:t>
            </a:r>
          </a:p>
        </p:txBody>
      </p:sp>
      <p:sp>
        <p:nvSpPr>
          <p:cNvPr id="1088" name="Rectangle 50"/>
          <p:cNvSpPr>
            <a:spLocks noChangeArrowheads="1"/>
          </p:cNvSpPr>
          <p:nvPr/>
        </p:nvSpPr>
        <p:spPr bwMode="auto">
          <a:xfrm>
            <a:off x="7848600" y="6445251"/>
            <a:ext cx="56038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Quikscat </a:t>
            </a:r>
          </a:p>
          <a:p>
            <a:pPr eaLnBrk="1" hangingPunct="1"/>
            <a:r>
              <a:rPr lang="pt-BR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1999</a:t>
            </a:r>
          </a:p>
        </p:txBody>
      </p:sp>
      <p:sp>
        <p:nvSpPr>
          <p:cNvPr id="1089" name="CaixaDeTexto 6"/>
          <p:cNvSpPr txBox="1">
            <a:spLocks noChangeArrowheads="1"/>
          </p:cNvSpPr>
          <p:nvPr/>
        </p:nvSpPr>
        <p:spPr bwMode="auto">
          <a:xfrm>
            <a:off x="3076575" y="4124326"/>
            <a:ext cx="5715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Série TIRUS </a:t>
            </a:r>
            <a:endParaRPr lang="pt-BR" altLang="pt-BR" sz="800" b="1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90" name="Picture 297" descr="TRM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/>
          <a:stretch>
            <a:fillRect/>
          </a:stretch>
        </p:blipFill>
        <p:spPr bwMode="auto">
          <a:xfrm>
            <a:off x="6264275" y="6262688"/>
            <a:ext cx="731838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1" name="Text Box 47"/>
          <p:cNvSpPr txBox="1">
            <a:spLocks noChangeArrowheads="1"/>
          </p:cNvSpPr>
          <p:nvPr/>
        </p:nvSpPr>
        <p:spPr bwMode="auto">
          <a:xfrm>
            <a:off x="6229351" y="6591300"/>
            <a:ext cx="7461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TRMM (1997)</a:t>
            </a:r>
          </a:p>
        </p:txBody>
      </p:sp>
      <p:sp>
        <p:nvSpPr>
          <p:cNvPr id="1092" name="Line 318"/>
          <p:cNvSpPr>
            <a:spLocks noChangeShapeType="1"/>
          </p:cNvSpPr>
          <p:nvPr/>
        </p:nvSpPr>
        <p:spPr bwMode="auto">
          <a:xfrm>
            <a:off x="7391400" y="3810000"/>
            <a:ext cx="0" cy="2492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93" name="Line 319"/>
          <p:cNvSpPr>
            <a:spLocks noChangeShapeType="1"/>
          </p:cNvSpPr>
          <p:nvPr/>
        </p:nvSpPr>
        <p:spPr bwMode="auto">
          <a:xfrm>
            <a:off x="8610601" y="3778251"/>
            <a:ext cx="11113" cy="7080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94" name="Line 324"/>
          <p:cNvSpPr>
            <a:spLocks noChangeShapeType="1"/>
          </p:cNvSpPr>
          <p:nvPr/>
        </p:nvSpPr>
        <p:spPr bwMode="auto">
          <a:xfrm>
            <a:off x="8229601" y="3810001"/>
            <a:ext cx="193675" cy="1484313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95" name="Text Box 45"/>
          <p:cNvSpPr txBox="1">
            <a:spLocks noChangeArrowheads="1"/>
          </p:cNvSpPr>
          <p:nvPr/>
        </p:nvSpPr>
        <p:spPr bwMode="auto">
          <a:xfrm>
            <a:off x="9518650" y="6289675"/>
            <a:ext cx="4714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Envisat</a:t>
            </a:r>
          </a:p>
          <a:p>
            <a:pPr eaLnBrk="1" hangingPunct="1"/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2002</a:t>
            </a:r>
          </a:p>
        </p:txBody>
      </p:sp>
      <p:sp>
        <p:nvSpPr>
          <p:cNvPr id="1096" name="Line 328"/>
          <p:cNvSpPr>
            <a:spLocks noChangeShapeType="1"/>
          </p:cNvSpPr>
          <p:nvPr/>
        </p:nvSpPr>
        <p:spPr bwMode="auto">
          <a:xfrm>
            <a:off x="8229601" y="3810001"/>
            <a:ext cx="1190625" cy="148431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  <p:sp>
        <p:nvSpPr>
          <p:cNvPr id="1097" name="CaixaDeTexto 6"/>
          <p:cNvSpPr txBox="1">
            <a:spLocks noChangeArrowheads="1"/>
          </p:cNvSpPr>
          <p:nvPr/>
        </p:nvSpPr>
        <p:spPr bwMode="auto">
          <a:xfrm>
            <a:off x="5062539" y="4465639"/>
            <a:ext cx="833437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Série NOAA</a:t>
            </a:r>
            <a:r>
              <a:rPr lang="en-US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t-BR" altLang="pt-BR" sz="800" b="1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99" name="Picture 285" descr="metop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1"/>
            <a:ext cx="731838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0" name="Text Box 28"/>
          <p:cNvSpPr txBox="1">
            <a:spLocks noChangeArrowheads="1"/>
          </p:cNvSpPr>
          <p:nvPr/>
        </p:nvSpPr>
        <p:spPr bwMode="auto">
          <a:xfrm rot="-5400000">
            <a:off x="7164858" y="4108289"/>
            <a:ext cx="411811" cy="4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METOP </a:t>
            </a:r>
          </a:p>
          <a:p>
            <a:pPr eaLnBrk="1" hangingPunct="1"/>
            <a:r>
              <a:rPr lang="pt-BR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2006</a:t>
            </a:r>
          </a:p>
        </p:txBody>
      </p:sp>
      <p:pic>
        <p:nvPicPr>
          <p:cNvPr id="1101" name="Picture 286" descr="npoes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1"/>
          <a:stretch>
            <a:fillRect/>
          </a:stretch>
        </p:blipFill>
        <p:spPr bwMode="auto">
          <a:xfrm>
            <a:off x="7696201" y="3886200"/>
            <a:ext cx="6651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2" name="Rectangle 26"/>
          <p:cNvSpPr>
            <a:spLocks noChangeArrowheads="1"/>
          </p:cNvSpPr>
          <p:nvPr/>
        </p:nvSpPr>
        <p:spPr bwMode="auto">
          <a:xfrm>
            <a:off x="7772400" y="4038601"/>
            <a:ext cx="57943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NPOES</a:t>
            </a:r>
          </a:p>
          <a:p>
            <a:pPr algn="r" eaLnBrk="1" hangingPunct="1"/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2011</a:t>
            </a:r>
          </a:p>
        </p:txBody>
      </p:sp>
      <p:pic>
        <p:nvPicPr>
          <p:cNvPr id="1103" name="Picture 298" descr="Terra264x19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1" y="6224588"/>
            <a:ext cx="53181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4" name="Rectangle 43"/>
          <p:cNvSpPr>
            <a:spLocks noChangeArrowheads="1"/>
          </p:cNvSpPr>
          <p:nvPr/>
        </p:nvSpPr>
        <p:spPr bwMode="auto">
          <a:xfrm>
            <a:off x="7326313" y="6313488"/>
            <a:ext cx="3937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Terra</a:t>
            </a:r>
          </a:p>
          <a:p>
            <a:pPr eaLnBrk="1" hangingPunct="1"/>
            <a:r>
              <a:rPr lang="pt-BR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1999</a:t>
            </a:r>
          </a:p>
        </p:txBody>
      </p:sp>
      <p:pic>
        <p:nvPicPr>
          <p:cNvPr id="1105" name="Picture 309" descr="erbssat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5332413"/>
            <a:ext cx="6413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" name="CaixaDeTexto 12"/>
          <p:cNvSpPr txBox="1">
            <a:spLocks noChangeArrowheads="1"/>
          </p:cNvSpPr>
          <p:nvPr/>
        </p:nvSpPr>
        <p:spPr bwMode="auto">
          <a:xfrm>
            <a:off x="5629276" y="5294314"/>
            <a:ext cx="7985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Série ERBS </a:t>
            </a:r>
            <a:endParaRPr lang="pt-BR" altLang="pt-BR" sz="800" b="1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07" name="Picture 284" descr="dmsp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3" y="5170488"/>
            <a:ext cx="6651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8" name="CaixaDeTexto 16"/>
          <p:cNvSpPr txBox="1">
            <a:spLocks noChangeArrowheads="1"/>
          </p:cNvSpPr>
          <p:nvPr/>
        </p:nvSpPr>
        <p:spPr bwMode="auto">
          <a:xfrm>
            <a:off x="3602038" y="5535614"/>
            <a:ext cx="798512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Série ATS </a:t>
            </a:r>
            <a:endParaRPr lang="pt-BR" altLang="pt-BR" sz="800" b="1">
              <a:solidFill>
                <a:schemeClr val="bg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09" name="Rectangle 33"/>
          <p:cNvSpPr>
            <a:spLocks noChangeArrowheads="1"/>
          </p:cNvSpPr>
          <p:nvPr/>
        </p:nvSpPr>
        <p:spPr bwMode="auto">
          <a:xfrm>
            <a:off x="9064625" y="5540376"/>
            <a:ext cx="6731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MTG </a:t>
            </a:r>
          </a:p>
          <a:p>
            <a:pPr eaLnBrk="1" hangingPunct="1"/>
            <a:r>
              <a:rPr lang="pt-BR" altLang="pt-BR" sz="800" b="1">
                <a:latin typeface="Calibri" panose="020F0502020204030204" pitchFamily="34" charset="0"/>
                <a:cs typeface="Arial" panose="020B0604020202020204" pitchFamily="34" charset="0"/>
              </a:rPr>
              <a:t>(2002-</a:t>
            </a:r>
            <a:r>
              <a:rPr lang="pt-BR" altLang="pt-BR" sz="800" b="1">
                <a:latin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2015)</a:t>
            </a:r>
          </a:p>
        </p:txBody>
      </p:sp>
      <p:pic>
        <p:nvPicPr>
          <p:cNvPr id="1110" name="Picture 288" descr="meteosatsg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9" b="13719"/>
          <a:stretch>
            <a:fillRect/>
          </a:stretch>
        </p:blipFill>
        <p:spPr bwMode="auto">
          <a:xfrm>
            <a:off x="9020175" y="5146675"/>
            <a:ext cx="8001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1" name="Picture 299" descr="MS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5308600"/>
            <a:ext cx="5969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2" name="Text Box 30"/>
          <p:cNvSpPr txBox="1">
            <a:spLocks noChangeArrowheads="1"/>
          </p:cNvSpPr>
          <p:nvPr/>
        </p:nvSpPr>
        <p:spPr bwMode="auto">
          <a:xfrm>
            <a:off x="8121651" y="5262563"/>
            <a:ext cx="6080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MSG </a:t>
            </a:r>
          </a:p>
          <a:p>
            <a:pPr eaLnBrk="1" hangingPunct="1"/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2002-</a:t>
            </a:r>
            <a:r>
              <a:rPr lang="pt-BR" altLang="pt-BR" sz="800" b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2015</a:t>
            </a:r>
            <a:endParaRPr lang="pt-BR" altLang="pt-BR" sz="800" b="1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13" name="Picture 287" descr="NPP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b="29678"/>
          <a:stretch>
            <a:fillRect/>
          </a:stretch>
        </p:blipFill>
        <p:spPr bwMode="auto">
          <a:xfrm>
            <a:off x="8289926" y="4516439"/>
            <a:ext cx="7080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" name="Text Box 23"/>
          <p:cNvSpPr txBox="1">
            <a:spLocks noChangeArrowheads="1"/>
          </p:cNvSpPr>
          <p:nvPr/>
        </p:nvSpPr>
        <p:spPr bwMode="auto">
          <a:xfrm>
            <a:off x="8296276" y="4648201"/>
            <a:ext cx="569913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994" tIns="40997" rIns="81994" bIns="40997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pt-BR" altLang="pt-BR" sz="800" b="1">
                <a:solidFill>
                  <a:schemeClr val="bg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NPP 2009</a:t>
            </a:r>
          </a:p>
        </p:txBody>
      </p:sp>
      <p:sp>
        <p:nvSpPr>
          <p:cNvPr id="1115" name="Line 95"/>
          <p:cNvSpPr>
            <a:spLocks noChangeShapeType="1"/>
          </p:cNvSpPr>
          <p:nvPr/>
        </p:nvSpPr>
        <p:spPr bwMode="auto">
          <a:xfrm flipH="1" flipV="1">
            <a:off x="7162800" y="3810000"/>
            <a:ext cx="1219200" cy="14478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116" name="Line 328"/>
          <p:cNvSpPr>
            <a:spLocks noChangeShapeType="1"/>
          </p:cNvSpPr>
          <p:nvPr/>
        </p:nvSpPr>
        <p:spPr bwMode="auto">
          <a:xfrm>
            <a:off x="7162800" y="3810000"/>
            <a:ext cx="2133600" cy="13716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994" tIns="40997" rIns="81994" bIns="40997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704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7" name="Picture 6" descr="G:\TRMM_CASO4\acm6h_3B42v7_18Z07NOV2014.png">
            <a:extLst>
              <a:ext uri="{FF2B5EF4-FFF2-40B4-BE49-F238E27FC236}">
                <a16:creationId xmlns:a16="http://schemas.microsoft.com/office/drawing/2014/main" id="{725794DF-046F-3740-BCFD-76A4E58908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57" y="1449408"/>
            <a:ext cx="2971955" cy="2103285"/>
          </a:xfrm>
          <a:prstGeom prst="rect">
            <a:avLst/>
          </a:prstGeom>
          <a:noFill/>
        </p:spPr>
      </p:pic>
      <p:pic>
        <p:nvPicPr>
          <p:cNvPr id="8" name="image45.png">
            <a:extLst>
              <a:ext uri="{FF2B5EF4-FFF2-40B4-BE49-F238E27FC236}">
                <a16:creationId xmlns:a16="http://schemas.microsoft.com/office/drawing/2014/main" id="{5DE24F61-62B8-F547-925E-6D0572AC86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7669" r="52823" b="34513"/>
          <a:stretch>
            <a:fillRect/>
          </a:stretch>
        </p:blipFill>
        <p:spPr>
          <a:xfrm>
            <a:off x="1151914" y="3607203"/>
            <a:ext cx="2794156" cy="2087541"/>
          </a:xfrm>
          <a:prstGeom prst="rect">
            <a:avLst/>
          </a:prstGeom>
          <a:ln/>
        </p:spPr>
      </p:pic>
      <p:pic>
        <p:nvPicPr>
          <p:cNvPr id="10" name="Picture 9" descr="C:\teste\acm6h_WRF_18Z07NOV2014.png">
            <a:extLst>
              <a:ext uri="{FF2B5EF4-FFF2-40B4-BE49-F238E27FC236}">
                <a16:creationId xmlns:a16="http://schemas.microsoft.com/office/drawing/2014/main" id="{E872D2C8-7F3E-A546-B5CD-0B32D75559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72" y="3585123"/>
            <a:ext cx="2718126" cy="2131699"/>
          </a:xfrm>
          <a:prstGeom prst="rect">
            <a:avLst/>
          </a:prstGeom>
          <a:noFill/>
        </p:spPr>
      </p:pic>
      <p:pic>
        <p:nvPicPr>
          <p:cNvPr id="11" name="Picture 10" descr="C:\teste\acm6h_WRFDA_ASU_18Z07NOV2014.png">
            <a:extLst>
              <a:ext uri="{FF2B5EF4-FFF2-40B4-BE49-F238E27FC236}">
                <a16:creationId xmlns:a16="http://schemas.microsoft.com/office/drawing/2014/main" id="{585F3746-D8A8-A544-8658-E85D28B5129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800" y="3585123"/>
            <a:ext cx="3101663" cy="21317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A9B4D-8CA0-6D4C-866B-9A2A8058869A}"/>
              </a:ext>
            </a:extLst>
          </p:cNvPr>
          <p:cNvSpPr txBox="1"/>
          <p:nvPr/>
        </p:nvSpPr>
        <p:spPr>
          <a:xfrm>
            <a:off x="3946070" y="687315"/>
            <a:ext cx="4158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Aplicações</a:t>
            </a:r>
          </a:p>
          <a:p>
            <a:r>
              <a:rPr lang="en-BR" sz="2400" b="1" dirty="0"/>
              <a:t>Assimilação de Dados de Radar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B7753434-EAAA-4D6A-C495-F5B97A7DA4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06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BD60E4-27B3-6643-B4C5-3D1B7416D40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38" y="1832623"/>
            <a:ext cx="11011247" cy="38605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6F5B4F-767E-BA4C-846F-AED774C3D4B0}"/>
              </a:ext>
            </a:extLst>
          </p:cNvPr>
          <p:cNvSpPr txBox="1"/>
          <p:nvPr/>
        </p:nvSpPr>
        <p:spPr>
          <a:xfrm>
            <a:off x="2523281" y="766153"/>
            <a:ext cx="73363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Aplicações</a:t>
            </a:r>
            <a:endParaRPr lang="en-US" alt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altLang="en-US" sz="2400" b="1" dirty="0"/>
              <a:t>24h de </a:t>
            </a:r>
            <a:r>
              <a:rPr lang="en-US" altLang="en-US" sz="2400" b="1" dirty="0" err="1"/>
              <a:t>Previsão</a:t>
            </a:r>
            <a:br>
              <a:rPr lang="en-US" altLang="en-US" sz="2400" b="1" dirty="0"/>
            </a:br>
            <a:r>
              <a:rPr lang="en-US" altLang="en-US" sz="2400" b="1" dirty="0" err="1"/>
              <a:t>Impacto</a:t>
            </a:r>
            <a:r>
              <a:rPr lang="en-US" altLang="en-US" sz="2400" b="1" dirty="0"/>
              <a:t> da </a:t>
            </a:r>
            <a:r>
              <a:rPr lang="en-US" altLang="en-US" sz="2400" b="1" dirty="0" err="1"/>
              <a:t>Previsão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próximo</a:t>
            </a:r>
            <a:r>
              <a:rPr lang="en-US" altLang="en-US" sz="2400" b="1" dirty="0"/>
              <a:t> a </a:t>
            </a:r>
            <a:r>
              <a:rPr lang="en-US" altLang="en-US" sz="2400" b="1" dirty="0" err="1"/>
              <a:t>Superfície</a:t>
            </a:r>
            <a:r>
              <a:rPr lang="en-US" altLang="en-US" sz="2400" b="1" dirty="0"/>
              <a:t> e </a:t>
            </a:r>
            <a:r>
              <a:rPr lang="en-US" altLang="en-US" sz="2400" b="1" dirty="0" err="1"/>
              <a:t>Tropopausa</a:t>
            </a:r>
            <a:endParaRPr lang="en-BR" sz="2400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88F9ADF-2E1F-8BC7-E89F-09F8AB2B2B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9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8" name="Imagem 1" descr="global_abril2008_airs.png">
            <a:extLst>
              <a:ext uri="{FF2B5EF4-FFF2-40B4-BE49-F238E27FC236}">
                <a16:creationId xmlns:a16="http://schemas.microsoft.com/office/drawing/2014/main" id="{B79A97B7-A029-E64D-9D1F-9D30E6C0A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9" y="2062442"/>
            <a:ext cx="5162550" cy="273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2" descr="global_jul2008_airs.png">
            <a:extLst>
              <a:ext uri="{FF2B5EF4-FFF2-40B4-BE49-F238E27FC236}">
                <a16:creationId xmlns:a16="http://schemas.microsoft.com/office/drawing/2014/main" id="{392EC4A4-FF5C-C543-8301-6B81D44CE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12" y="2079310"/>
            <a:ext cx="5200650" cy="275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ECAFB-1F79-344F-8736-B231781B7AFA}"/>
              </a:ext>
            </a:extLst>
          </p:cNvPr>
          <p:cNvSpPr txBox="1"/>
          <p:nvPr/>
        </p:nvSpPr>
        <p:spPr>
          <a:xfrm>
            <a:off x="4328931" y="928425"/>
            <a:ext cx="3249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Monitoramento</a:t>
            </a:r>
          </a:p>
          <a:p>
            <a:pPr algn="ctr"/>
            <a:r>
              <a:rPr lang="en-BR" sz="2400" b="1" dirty="0">
                <a:solidFill>
                  <a:srgbClr val="FF0000"/>
                </a:solidFill>
              </a:rPr>
              <a:t>Volume de Observações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33A2482-3681-94F7-9E61-D1754FD2DB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7" name="Picture 2" descr="ace012007_12Z">
            <a:extLst>
              <a:ext uri="{FF2B5EF4-FFF2-40B4-BE49-F238E27FC236}">
                <a16:creationId xmlns:a16="http://schemas.microsoft.com/office/drawing/2014/main" id="{60D0FF81-26E4-6B46-90B7-B7A5FA56D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9" y="1942179"/>
            <a:ext cx="49149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ace042007_12Z">
            <a:extLst>
              <a:ext uri="{FF2B5EF4-FFF2-40B4-BE49-F238E27FC236}">
                <a16:creationId xmlns:a16="http://schemas.microsoft.com/office/drawing/2014/main" id="{8575D2A5-6A0A-D047-BC35-4D46ADB5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35" y="1973700"/>
            <a:ext cx="495935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2FFE9B-B9D5-E948-98EF-6F0CE52C3075}"/>
              </a:ext>
            </a:extLst>
          </p:cNvPr>
          <p:cNvSpPr txBox="1"/>
          <p:nvPr/>
        </p:nvSpPr>
        <p:spPr>
          <a:xfrm>
            <a:off x="4463307" y="1152708"/>
            <a:ext cx="3086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BR" sz="2400" b="1" dirty="0">
                <a:solidFill>
                  <a:srgbClr val="FF0000"/>
                </a:solidFill>
              </a:rPr>
              <a:t>Monitoramente </a:t>
            </a:r>
          </a:p>
          <a:p>
            <a:r>
              <a:rPr lang="en-BR" sz="2400" b="1" dirty="0">
                <a:solidFill>
                  <a:srgbClr val="FF0000"/>
                </a:solidFill>
              </a:rPr>
              <a:t>Modelo x Observações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72E2C0E4-F18B-114C-F35E-9F3E32BD21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4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6F5824-C9C7-8A45-A840-DF42B7BA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73" y="1386856"/>
            <a:ext cx="7369834" cy="477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8115A-53D8-FE4F-9EDF-4FA372B9306E}"/>
              </a:ext>
            </a:extLst>
          </p:cNvPr>
          <p:cNvSpPr txBox="1"/>
          <p:nvPr/>
        </p:nvSpPr>
        <p:spPr>
          <a:xfrm>
            <a:off x="4120588" y="897417"/>
            <a:ext cx="4180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400" b="1" dirty="0">
                <a:solidFill>
                  <a:srgbClr val="FF0000"/>
                </a:solidFill>
              </a:rPr>
              <a:t>Evolução da Previsão de Tempo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99D58D9-A5F4-F9A1-E887-5AA7C54F6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29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0702B-2A7D-674B-8946-87EC6912D2B3}"/>
              </a:ext>
            </a:extLst>
          </p:cNvPr>
          <p:cNvSpPr txBox="1"/>
          <p:nvPr/>
        </p:nvSpPr>
        <p:spPr>
          <a:xfrm>
            <a:off x="-2" y="631061"/>
            <a:ext cx="1219199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3200" b="1" dirty="0">
                <a:solidFill>
                  <a:srgbClr val="FF0000"/>
                </a:solidFill>
              </a:rPr>
              <a:t>OBRIGADO!</a:t>
            </a:r>
          </a:p>
          <a:p>
            <a:pPr algn="ctr"/>
            <a:endParaRPr lang="en-BR" sz="3200" b="1" dirty="0">
              <a:solidFill>
                <a:srgbClr val="FF0000"/>
              </a:solidFill>
            </a:endParaRPr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endParaRPr lang="en-BR" dirty="0"/>
          </a:p>
          <a:p>
            <a:pPr algn="ctr"/>
            <a:r>
              <a:rPr lang="en-US" dirty="0"/>
              <a:t>D</a:t>
            </a:r>
            <a:r>
              <a:rPr lang="en-BR" dirty="0"/>
              <a:t>irceu.herdies@inpe.br</a:t>
            </a:r>
          </a:p>
          <a:p>
            <a:pPr algn="ctr"/>
            <a:endParaRPr lang="en-BR" dirty="0"/>
          </a:p>
        </p:txBody>
      </p:sp>
      <p:pic>
        <p:nvPicPr>
          <p:cNvPr id="8" name="Picture 2" descr="observations">
            <a:extLst>
              <a:ext uri="{FF2B5EF4-FFF2-40B4-BE49-F238E27FC236}">
                <a16:creationId xmlns:a16="http://schemas.microsoft.com/office/drawing/2014/main" id="{B869295A-D4E7-9642-8969-14DDBD64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51" y="1188696"/>
            <a:ext cx="6331615" cy="45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870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Assimilação de Dados</a:t>
            </a:r>
          </a:p>
        </p:txBody>
      </p:sp>
      <p:pic>
        <p:nvPicPr>
          <p:cNvPr id="10242" name="Picture 2" descr="Collecting Meteorological Data by Automated Surface Observing System (ASOS)">
            <a:extLst>
              <a:ext uri="{FF2B5EF4-FFF2-40B4-BE49-F238E27FC236}">
                <a16:creationId xmlns:a16="http://schemas.microsoft.com/office/drawing/2014/main" id="{CC5E7DB8-8DDB-9043-86D9-74ECD28F2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1971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nnovative Technology for Low-Cost Surface Atmospheric Observations (UCAR)  | World Meteorological Organization">
            <a:extLst>
              <a:ext uri="{FF2B5EF4-FFF2-40B4-BE49-F238E27FC236}">
                <a16:creationId xmlns:a16="http://schemas.microsoft.com/office/drawing/2014/main" id="{A1215266-E49F-7B46-AE55-9D1825F1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629" y="1600209"/>
            <a:ext cx="2133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13a.html">
            <a:extLst>
              <a:ext uri="{FF2B5EF4-FFF2-40B4-BE49-F238E27FC236}">
                <a16:creationId xmlns:a16="http://schemas.microsoft.com/office/drawing/2014/main" id="{086532F2-60CD-6F42-8B49-3E7D08C1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0" y="2197100"/>
            <a:ext cx="3289300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9B57699D-63E2-6C4E-B089-F89C8D01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01" y="4337810"/>
            <a:ext cx="1259663" cy="168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What Is a Weather Station? | Weather Station Advisor">
            <a:extLst>
              <a:ext uri="{FF2B5EF4-FFF2-40B4-BE49-F238E27FC236}">
                <a16:creationId xmlns:a16="http://schemas.microsoft.com/office/drawing/2014/main" id="{04D8C1F0-A91F-9E4F-B0D7-4DF27190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487" y="4660900"/>
            <a:ext cx="2455058" cy="168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206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ChangeArrowheads="1"/>
          </p:cNvSpPr>
          <p:nvPr/>
        </p:nvSpPr>
        <p:spPr bwMode="auto">
          <a:xfrm>
            <a:off x="3359151" y="376239"/>
            <a:ext cx="5834063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pt-BR" altLang="pt-BR" sz="1500" b="1">
                <a:cs typeface="Arial" panose="020B0604020202020204" pitchFamily="34" charset="0"/>
              </a:rPr>
              <a:t>Insira aqui o título do Slide</a:t>
            </a:r>
          </a:p>
        </p:txBody>
      </p:sp>
      <p:pic>
        <p:nvPicPr>
          <p:cNvPr id="17410" name="Picture 5" descr="topo_pos_meteorologia_v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1524000" y="1143001"/>
            <a:ext cx="9144000" cy="461665"/>
          </a:xfrm>
          <a:prstGeom prst="rect">
            <a:avLst/>
          </a:prstGeom>
          <a:gradFill rotWithShape="0">
            <a:gsLst>
              <a:gs pos="0">
                <a:srgbClr val="949FF4"/>
              </a:gs>
              <a:gs pos="100000">
                <a:srgbClr val="BFC0D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400" dirty="0"/>
              <a:t>Observações</a:t>
            </a:r>
            <a:endParaRPr lang="pt-BR" altLang="pt-BR" dirty="0"/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1847850" y="1557338"/>
            <a:ext cx="8458200" cy="497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</a:pPr>
            <a:endParaRPr lang="en-US" altLang="pt-BR" sz="8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SzPct val="100000"/>
            </a:pPr>
            <a:endParaRPr lang="en-US" altLang="pt-BR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1" charset="2"/>
              <a:buNone/>
            </a:pPr>
            <a:endParaRPr lang="pt-BR" altLang="pt-BR" sz="16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10000"/>
              </a:spcBef>
              <a:buClr>
                <a:srgbClr val="FFCC66"/>
              </a:buClr>
              <a:buFont typeface="Symbol" panose="05050102010706020507" pitchFamily="18" charset="2"/>
              <a:buNone/>
            </a:pPr>
            <a:endParaRPr lang="en-US" altLang="pt-BR" sz="17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1" charset="2"/>
              <a:buNone/>
            </a:pPr>
            <a:endParaRPr lang="en-US" altLang="pt-BR" sz="17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pt-BR" altLang="pt-BR" sz="1700" b="1" dirty="0">
              <a:cs typeface="Arial" panose="020B0604020202020204" pitchFamily="34" charset="0"/>
            </a:endParaRPr>
          </a:p>
        </p:txBody>
      </p:sp>
      <p:pic>
        <p:nvPicPr>
          <p:cNvPr id="5122" name="Picture 2" descr="MP3000A_ATTO">
            <a:extLst>
              <a:ext uri="{FF2B5EF4-FFF2-40B4-BE49-F238E27FC236}">
                <a16:creationId xmlns:a16="http://schemas.microsoft.com/office/drawing/2014/main" id="{2868CCBA-6603-894A-92C9-2C632FC07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41" y="1620837"/>
            <a:ext cx="5795280" cy="500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66834-8C7F-0841-BA14-930AC700F7DE}"/>
              </a:ext>
            </a:extLst>
          </p:cNvPr>
          <p:cNvSpPr txBox="1"/>
          <p:nvPr/>
        </p:nvSpPr>
        <p:spPr>
          <a:xfrm>
            <a:off x="8970380" y="3861078"/>
            <a:ext cx="2324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Radiômetro MP-3000A</a:t>
            </a:r>
          </a:p>
        </p:txBody>
      </p:sp>
    </p:spTree>
    <p:extLst>
      <p:ext uri="{BB962C8B-B14F-4D97-AF65-F5344CB8AC3E}">
        <p14:creationId xmlns:p14="http://schemas.microsoft.com/office/powerpoint/2010/main" val="86024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6734D6-6E7A-8849-B867-FAF10D542F78}"/>
              </a:ext>
            </a:extLst>
          </p:cNvPr>
          <p:cNvSpPr txBox="1"/>
          <p:nvPr/>
        </p:nvSpPr>
        <p:spPr>
          <a:xfrm>
            <a:off x="366040" y="1480944"/>
            <a:ext cx="11459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badi MT Condensed Light" panose="020B0306030101010103" pitchFamily="34" charset="77"/>
              </a:rPr>
              <a:t>O objeto da Assimilação de Dados Atmosférica é produzir uma representação regular, 4-dimensional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badi MT Condensed Light" panose="020B0306030101010103" pitchFamily="34" charset="77"/>
              </a:rPr>
              <a:t>e fisicamente consistente da  atmosfera à partir de um conjunto de dados heterogêneo, em situ e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badi MT Condensed Light" panose="020B0306030101010103" pitchFamily="34" charset="77"/>
              </a:rPr>
              <a:t>de sensoriamento remoto, os quais são imperfeitos e irregularmente espaçados no espaço e no tempo, 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badi MT Condensed Light" panose="020B0306030101010103" pitchFamily="34" charset="77"/>
              </a:rPr>
              <a:t>onde os aspectos de grade regular, e fisicamente consistentes vem do uso de uma estimativa inicial</a:t>
            </a:r>
          </a:p>
          <a:p>
            <a:pPr algn="ctr">
              <a:lnSpc>
                <a:spcPct val="150000"/>
              </a:lnSpc>
            </a:pPr>
            <a:r>
              <a:rPr lang="pt-BR" sz="2400" dirty="0">
                <a:solidFill>
                  <a:srgbClr val="0070C0"/>
                </a:solidFill>
                <a:latin typeface="Abadi MT Condensed Light" panose="020B0306030101010103" pitchFamily="34" charset="77"/>
              </a:rPr>
              <a:t> obtida  de modelos numéricos da atmosfera.</a:t>
            </a:r>
          </a:p>
          <a:p>
            <a:endParaRPr lang="pt-BR" dirty="0"/>
          </a:p>
          <a:p>
            <a:endParaRPr lang="en-BR" dirty="0"/>
          </a:p>
          <a:p>
            <a:endParaRPr lang="en-BR" dirty="0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8A541E1C-52C8-D54C-A223-168E5306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109" y="4216822"/>
            <a:ext cx="2769988" cy="180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CC460AA-C0F8-F347-A4EB-49F85287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3" y="4073237"/>
            <a:ext cx="2732552" cy="20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140DB17C-4513-E0C8-D570-8635CF3C23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1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8458D-1049-1846-9807-DB65A626253E}"/>
              </a:ext>
            </a:extLst>
          </p:cNvPr>
          <p:cNvSpPr txBox="1"/>
          <p:nvPr/>
        </p:nvSpPr>
        <p:spPr>
          <a:xfrm>
            <a:off x="3657600" y="3300816"/>
            <a:ext cx="509286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altLang="pt-BR" sz="4000" b="1" i="1" dirty="0" err="1">
                <a:latin typeface="Palatino Linotype" panose="02040502050505030304" pitchFamily="18" charset="0"/>
              </a:rPr>
              <a:t>x</a:t>
            </a:r>
            <a:r>
              <a:rPr lang="pt-BR" altLang="pt-BR" sz="4000" b="1" baseline="-25000" dirty="0" err="1"/>
              <a:t>a</a:t>
            </a:r>
            <a:r>
              <a:rPr lang="pt-BR" altLang="pt-BR" sz="4000" b="1" dirty="0"/>
              <a:t> = </a:t>
            </a:r>
            <a:r>
              <a:rPr lang="pt-BR" altLang="pt-BR" sz="4000" b="1" i="1" dirty="0" err="1">
                <a:latin typeface="Palatino Linotype" panose="02040502050505030304" pitchFamily="18" charset="0"/>
              </a:rPr>
              <a:t>x</a:t>
            </a:r>
            <a:r>
              <a:rPr lang="pt-BR" altLang="pt-BR" sz="4000" b="1" baseline="-25000" dirty="0" err="1"/>
              <a:t>b</a:t>
            </a:r>
            <a:r>
              <a:rPr lang="pt-BR" altLang="pt-BR" sz="4000" b="1" dirty="0"/>
              <a:t> + </a:t>
            </a:r>
            <a:r>
              <a:rPr lang="pt-BR" altLang="pt-BR" sz="4000" b="1" i="1" dirty="0" err="1">
                <a:latin typeface="Palatino Linotype" panose="02040502050505030304" pitchFamily="18" charset="0"/>
              </a:rPr>
              <a:t>K</a:t>
            </a:r>
            <a:r>
              <a:rPr lang="pt-BR" altLang="pt-BR" sz="4000" b="1" dirty="0"/>
              <a:t> [</a:t>
            </a:r>
            <a:r>
              <a:rPr lang="pt-BR" altLang="pt-BR" sz="4000" b="1" i="1" dirty="0" err="1">
                <a:latin typeface="Palatino Linotype" panose="02040502050505030304" pitchFamily="18" charset="0"/>
              </a:rPr>
              <a:t>y</a:t>
            </a:r>
            <a:r>
              <a:rPr lang="pt-BR" altLang="pt-BR" sz="4000" b="1" baseline="-25000" dirty="0" err="1"/>
              <a:t>o</a:t>
            </a:r>
            <a:r>
              <a:rPr lang="pt-BR" altLang="pt-BR" sz="4000" b="1" dirty="0"/>
              <a:t> - </a:t>
            </a:r>
            <a:r>
              <a:rPr lang="pt-BR" altLang="pt-BR" sz="4000" b="1" i="1" dirty="0">
                <a:latin typeface="Palatino Linotype" panose="02040502050505030304" pitchFamily="18" charset="0"/>
              </a:rPr>
              <a:t>H</a:t>
            </a:r>
            <a:r>
              <a:rPr lang="pt-BR" altLang="pt-BR" sz="4000" b="1" dirty="0"/>
              <a:t>(</a:t>
            </a:r>
            <a:r>
              <a:rPr lang="pt-BR" altLang="pt-BR" sz="4000" b="1" i="1" dirty="0" err="1">
                <a:latin typeface="Palatino Linotype" panose="02040502050505030304" pitchFamily="18" charset="0"/>
              </a:rPr>
              <a:t>x</a:t>
            </a:r>
            <a:r>
              <a:rPr lang="pt-BR" altLang="pt-BR" sz="4000" b="1" baseline="-25000" dirty="0" err="1"/>
              <a:t>b</a:t>
            </a:r>
            <a:r>
              <a:rPr lang="pt-BR" altLang="pt-BR" sz="4000" b="1" dirty="0"/>
              <a:t>)]</a:t>
            </a:r>
            <a:endParaRPr lang="en-BR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4E33A-14E9-EE4B-9726-F817A6DD37EE}"/>
              </a:ext>
            </a:extLst>
          </p:cNvPr>
          <p:cNvSpPr txBox="1"/>
          <p:nvPr/>
        </p:nvSpPr>
        <p:spPr>
          <a:xfrm>
            <a:off x="1" y="118376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2400" b="1" i="1" dirty="0">
                <a:solidFill>
                  <a:srgbClr val="FF0000"/>
                </a:solidFill>
              </a:rPr>
              <a:t>Equação Geral da Assimilação de Dados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2497E-9671-5B49-99E7-3DFCEFE7612F}"/>
              </a:ext>
            </a:extLst>
          </p:cNvPr>
          <p:cNvSpPr txBox="1"/>
          <p:nvPr/>
        </p:nvSpPr>
        <p:spPr>
          <a:xfrm>
            <a:off x="4287794" y="4164837"/>
            <a:ext cx="347511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2000" b="1" i="1" dirty="0">
                <a:latin typeface="Palatino Linotype" panose="02040502050505030304" pitchFamily="18" charset="0"/>
              </a:rPr>
              <a:t>x</a:t>
            </a:r>
            <a:r>
              <a:rPr lang="en-BR" sz="2000" b="1" i="1" baseline="-25000" dirty="0">
                <a:latin typeface="Palatino Linotype" panose="02040502050505030304" pitchFamily="18" charset="0"/>
              </a:rPr>
              <a:t>a</a:t>
            </a:r>
            <a:r>
              <a:rPr lang="en-BR" sz="2000" dirty="0"/>
              <a:t> – Análise</a:t>
            </a:r>
          </a:p>
          <a:p>
            <a:r>
              <a:rPr lang="en-BR" sz="2000" b="1" i="1" dirty="0">
                <a:latin typeface="Palatino Linotype" panose="02040502050505030304" pitchFamily="18" charset="0"/>
              </a:rPr>
              <a:t>x</a:t>
            </a:r>
            <a:r>
              <a:rPr lang="en-BR" sz="2000" b="1" i="1" baseline="-25000" dirty="0">
                <a:latin typeface="Palatino Linotype" panose="02040502050505030304" pitchFamily="18" charset="0"/>
              </a:rPr>
              <a:t>b</a:t>
            </a:r>
            <a:r>
              <a:rPr lang="en-BR" sz="2000" dirty="0"/>
              <a:t> – Condição Inicial do Modelo</a:t>
            </a:r>
          </a:p>
          <a:p>
            <a:r>
              <a:rPr lang="en-BR" sz="2000" b="1" i="1" dirty="0">
                <a:latin typeface="Palatino Linotype" panose="02040502050505030304" pitchFamily="18" charset="0"/>
              </a:rPr>
              <a:t>K </a:t>
            </a:r>
            <a:r>
              <a:rPr lang="en-BR" sz="2000" dirty="0"/>
              <a:t>– Matriz Ganho de Kalman</a:t>
            </a:r>
          </a:p>
          <a:p>
            <a:r>
              <a:rPr lang="en-BR" sz="2000" b="1" i="1" dirty="0">
                <a:latin typeface="Palatino Linotype" panose="02040502050505030304" pitchFamily="18" charset="0"/>
              </a:rPr>
              <a:t>y</a:t>
            </a:r>
            <a:r>
              <a:rPr lang="en-BR" sz="2000" b="1" i="1" baseline="-25000" dirty="0">
                <a:latin typeface="Palatino Linotype" panose="02040502050505030304" pitchFamily="18" charset="0"/>
              </a:rPr>
              <a:t>o</a:t>
            </a:r>
            <a:r>
              <a:rPr lang="en-BR" sz="2000" dirty="0"/>
              <a:t> – Observações</a:t>
            </a:r>
          </a:p>
          <a:p>
            <a:r>
              <a:rPr lang="en-BR" sz="2000" dirty="0">
                <a:latin typeface="Palatino Linotype" panose="02040502050505030304" pitchFamily="18" charset="0"/>
              </a:rPr>
              <a:t>H </a:t>
            </a:r>
            <a:r>
              <a:rPr lang="en-BR" sz="2000" dirty="0"/>
              <a:t>– Matriz H </a:t>
            </a:r>
          </a:p>
        </p:txBody>
      </p:sp>
      <p:pic>
        <p:nvPicPr>
          <p:cNvPr id="10" name="Picture 6" descr="Vetores de Black Icon Estação Meteorológica Radar e mais imagens de  Anemômetro - iStock">
            <a:extLst>
              <a:ext uri="{FF2B5EF4-FFF2-40B4-BE49-F238E27FC236}">
                <a16:creationId xmlns:a16="http://schemas.microsoft.com/office/drawing/2014/main" id="{320C3110-C74A-744D-B34E-8B3F3B19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934" y="2049674"/>
            <a:ext cx="2758652" cy="27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750+ Bridge Pictures | Download Free Images on Unsplash">
            <a:extLst>
              <a:ext uri="{FF2B5EF4-FFF2-40B4-BE49-F238E27FC236}">
                <a16:creationId xmlns:a16="http://schemas.microsoft.com/office/drawing/2014/main" id="{038DFC40-EC83-4947-9EF8-19AAAB8B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794" y="2049674"/>
            <a:ext cx="3607894" cy="96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3B6BDBF-7807-A64B-8DCC-EC66C314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8" y="2374904"/>
            <a:ext cx="3090833" cy="29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0587B833-F515-5341-BED8-7C250193B574}"/>
              </a:ext>
            </a:extLst>
          </p:cNvPr>
          <p:cNvSpPr/>
          <p:nvPr/>
        </p:nvSpPr>
        <p:spPr>
          <a:xfrm rot="20743200">
            <a:off x="3320399" y="2484610"/>
            <a:ext cx="601448" cy="22554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792F36E2-7750-E040-A499-46A5B73C5568}"/>
              </a:ext>
            </a:extLst>
          </p:cNvPr>
          <p:cNvSpPr/>
          <p:nvPr/>
        </p:nvSpPr>
        <p:spPr>
          <a:xfrm rot="12025227">
            <a:off x="8656616" y="2535710"/>
            <a:ext cx="601448" cy="22554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647A62C9-CAC9-E18C-7B33-A607F6AF85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18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B38CB-2BDA-7844-8810-269B64572448}"/>
              </a:ext>
            </a:extLst>
          </p:cNvPr>
          <p:cNvSpPr txBox="1"/>
          <p:nvPr/>
        </p:nvSpPr>
        <p:spPr>
          <a:xfrm>
            <a:off x="0" y="1891950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R" sz="2400" b="1" i="1" dirty="0">
                <a:solidFill>
                  <a:srgbClr val="FF0000"/>
                </a:solidFill>
              </a:rPr>
              <a:t>Principais Técnicas de Assimilação de Dados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E4045-C5D8-FB43-9531-4DB5FBB0C4A6}"/>
              </a:ext>
            </a:extLst>
          </p:cNvPr>
          <p:cNvSpPr txBox="1"/>
          <p:nvPr/>
        </p:nvSpPr>
        <p:spPr>
          <a:xfrm>
            <a:off x="1634827" y="2891470"/>
            <a:ext cx="10557172" cy="3315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altLang="pt-BR" sz="2200" b="1" dirty="0"/>
              <a:t>Relaxação Newtoniana (</a:t>
            </a:r>
            <a:r>
              <a:rPr lang="pt-BR" altLang="pt-BR" sz="2200" b="1" dirty="0" err="1"/>
              <a:t>Nudging</a:t>
            </a:r>
            <a:r>
              <a:rPr lang="pt-BR" altLang="pt-BR" sz="2200" b="1" dirty="0"/>
              <a:t>) – </a:t>
            </a:r>
            <a:r>
              <a:rPr lang="pt-BR" altLang="pt-BR" sz="2200" dirty="0"/>
              <a:t>BRAMS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altLang="pt-BR" sz="2200" b="1" dirty="0"/>
              <a:t>Interpolação Ótima (OI) – </a:t>
            </a:r>
            <a:r>
              <a:rPr lang="pt-BR" altLang="pt-BR" sz="2200" dirty="0"/>
              <a:t>Assimilação de Dados Oceânicos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altLang="pt-BR" sz="2200" b="1" dirty="0"/>
              <a:t>Filtro de </a:t>
            </a:r>
            <a:r>
              <a:rPr lang="pt-BR" altLang="pt-BR" sz="2200" b="1" dirty="0" err="1"/>
              <a:t>Kalman</a:t>
            </a:r>
            <a:r>
              <a:rPr lang="pt-BR" altLang="pt-BR" sz="2200" b="1" dirty="0"/>
              <a:t>: EKF, </a:t>
            </a:r>
            <a:r>
              <a:rPr lang="pt-BR" altLang="pt-BR" sz="2200" b="1" dirty="0" err="1"/>
              <a:t>EnKF</a:t>
            </a:r>
            <a:r>
              <a:rPr lang="pt-BR" altLang="pt-BR" sz="2200" b="1" dirty="0"/>
              <a:t>, LEKF – </a:t>
            </a:r>
            <a:r>
              <a:rPr lang="pt-BR" altLang="pt-BR" sz="2200" dirty="0"/>
              <a:t>Canadá e Universidade de Maryland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altLang="pt-BR" sz="2200" b="1" dirty="0"/>
              <a:t>Análise Variacional: 	3D-Var – </a:t>
            </a:r>
            <a:r>
              <a:rPr lang="pt-BR" altLang="pt-BR" sz="2200" dirty="0"/>
              <a:t>CPTEC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altLang="pt-BR" sz="2200" dirty="0"/>
              <a:t>			</a:t>
            </a:r>
            <a:r>
              <a:rPr lang="pt-BR" altLang="pt-BR" sz="2200" b="1" dirty="0"/>
              <a:t>4D-Var</a:t>
            </a:r>
            <a:r>
              <a:rPr lang="pt-BR" altLang="pt-BR" sz="2200" dirty="0"/>
              <a:t> – ECMWF, NASA, NCEP, </a:t>
            </a:r>
            <a:r>
              <a:rPr lang="pt-BR" altLang="pt-BR" sz="2200" dirty="0" err="1"/>
              <a:t>etc</a:t>
            </a:r>
            <a:endParaRPr lang="pt-BR" altLang="pt-BR" sz="2200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altLang="pt-BR" sz="2200" b="1" dirty="0"/>
              <a:t>Análise Híbrida :   </a:t>
            </a:r>
            <a:r>
              <a:rPr lang="pt-BR" altLang="pt-BR" sz="2200" dirty="0"/>
              <a:t>Envolve as técnicas Variacionais e de Filtro de </a:t>
            </a:r>
            <a:r>
              <a:rPr lang="pt-BR" altLang="pt-BR" sz="2200" dirty="0" err="1"/>
              <a:t>Kalman</a:t>
            </a:r>
            <a:endParaRPr lang="pt-BR" altLang="pt-BR" sz="2200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pt-BR" altLang="pt-BR" sz="2200" dirty="0"/>
              <a:t>			UKMET, NCEP, NASA, </a:t>
            </a:r>
            <a:r>
              <a:rPr lang="pt-BR" altLang="pt-BR" sz="2200" dirty="0" err="1"/>
              <a:t>etc</a:t>
            </a:r>
            <a:endParaRPr lang="pt-BR" altLang="pt-BR" sz="2200" dirty="0"/>
          </a:p>
          <a:p>
            <a:pPr lvl="4">
              <a:lnSpc>
                <a:spcPct val="120000"/>
              </a:lnSpc>
              <a:spcBef>
                <a:spcPct val="0"/>
              </a:spcBef>
            </a:pPr>
            <a:endParaRPr lang="pt-BR" altLang="pt-BR" sz="2200" dirty="0"/>
          </a:p>
        </p:txBody>
      </p:sp>
    </p:spTree>
    <p:extLst>
      <p:ext uri="{BB962C8B-B14F-4D97-AF65-F5344CB8AC3E}">
        <p14:creationId xmlns:p14="http://schemas.microsoft.com/office/powerpoint/2010/main" val="238427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7" name="Picture 5" descr="fig1_grande">
            <a:extLst>
              <a:ext uri="{FF2B5EF4-FFF2-40B4-BE49-F238E27FC236}">
                <a16:creationId xmlns:a16="http://schemas.microsoft.com/office/drawing/2014/main" id="{2BF44A06-1562-994E-9837-5BB331E8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0228" y="1599865"/>
            <a:ext cx="7249388" cy="461063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996A21-BBAF-CB4A-8320-018FF00EAAC5}"/>
              </a:ext>
            </a:extLst>
          </p:cNvPr>
          <p:cNvSpPr txBox="1"/>
          <p:nvPr/>
        </p:nvSpPr>
        <p:spPr>
          <a:xfrm>
            <a:off x="1" y="1018572"/>
            <a:ext cx="1219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Si</a:t>
            </a:r>
            <a:r>
              <a:rPr lang="en-BR" sz="2400" b="1" i="1" dirty="0">
                <a:solidFill>
                  <a:srgbClr val="FF0000"/>
                </a:solidFill>
              </a:rPr>
              <a:t>stemas de Observação</a:t>
            </a:r>
          </a:p>
        </p:txBody>
      </p:sp>
    </p:spTree>
    <p:extLst>
      <p:ext uri="{BB962C8B-B14F-4D97-AF65-F5344CB8AC3E}">
        <p14:creationId xmlns:p14="http://schemas.microsoft.com/office/powerpoint/2010/main" val="184528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8B5F6A-96E0-284B-8AA9-751D62574B82}"/>
              </a:ext>
            </a:extLst>
          </p:cNvPr>
          <p:cNvSpPr txBox="1"/>
          <p:nvPr/>
        </p:nvSpPr>
        <p:spPr>
          <a:xfrm>
            <a:off x="742872" y="5607371"/>
            <a:ext cx="1093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Regularmente são obtidos dados de 11.000 estações de superficie, com observações a cada 1 h, 3 h e 6h, com </a:t>
            </a:r>
          </a:p>
          <a:p>
            <a:r>
              <a:rPr lang="en-BR" dirty="0"/>
              <a:t>dados de Temperatura do Ar, direção e velocidade do Vento em 10 m, Pressão Atmosférica e Umidade Relativa.</a:t>
            </a:r>
          </a:p>
        </p:txBody>
      </p:sp>
      <p:pic>
        <p:nvPicPr>
          <p:cNvPr id="11270" name="Picture 6" descr="Home Climate Analysis: Station Distribution">
            <a:extLst>
              <a:ext uri="{FF2B5EF4-FFF2-40B4-BE49-F238E27FC236}">
                <a16:creationId xmlns:a16="http://schemas.microsoft.com/office/drawing/2014/main" id="{C5A020F1-55BF-E24E-9C34-FB09C02E3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725" y="1253241"/>
            <a:ext cx="8612550" cy="428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273CCE-72C9-0749-8D86-EC2E0CA7F5F2}"/>
              </a:ext>
            </a:extLst>
          </p:cNvPr>
          <p:cNvSpPr txBox="1"/>
          <p:nvPr/>
        </p:nvSpPr>
        <p:spPr>
          <a:xfrm>
            <a:off x="3048965" y="724517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Estações </a:t>
            </a:r>
            <a:r>
              <a:rPr lang="en-US" sz="2400" b="1" i="1" dirty="0" err="1">
                <a:solidFill>
                  <a:srgbClr val="FF0000"/>
                </a:solidFill>
              </a:rPr>
              <a:t>Meteorológicas</a:t>
            </a:r>
            <a:r>
              <a:rPr lang="en-US" sz="2400" b="1" i="1" dirty="0">
                <a:solidFill>
                  <a:srgbClr val="FF0000"/>
                </a:solidFill>
              </a:rPr>
              <a:t> de </a:t>
            </a:r>
            <a:r>
              <a:rPr lang="en-US" sz="2400" b="1" i="1" dirty="0" err="1">
                <a:solidFill>
                  <a:srgbClr val="FF0000"/>
                </a:solidFill>
              </a:rPr>
              <a:t>Superfície</a:t>
            </a:r>
            <a:endParaRPr lang="en-BR" sz="24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F17B85F1-168A-ED47-885C-2E13CAD2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60" y="2557110"/>
            <a:ext cx="1259663" cy="168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32C9531F-A8D0-EA27-8F5B-0AFFCFFF63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19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12290" name="Picture 2" descr="Upper-air observations">
            <a:extLst>
              <a:ext uri="{FF2B5EF4-FFF2-40B4-BE49-F238E27FC236}">
                <a16:creationId xmlns:a16="http://schemas.microsoft.com/office/drawing/2014/main" id="{BFDB11FA-C099-3247-B178-5D2DCE3E5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00" y="1226916"/>
            <a:ext cx="7818417" cy="407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D91B8E-1441-4749-97B4-DB52E4151DC5}"/>
              </a:ext>
            </a:extLst>
          </p:cNvPr>
          <p:cNvSpPr txBox="1"/>
          <p:nvPr/>
        </p:nvSpPr>
        <p:spPr>
          <a:xfrm>
            <a:off x="1524103" y="5302937"/>
            <a:ext cx="9634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Dados de cerca de 1300 estações de Ar Superior (Radiossondagens) são coletadas às 00 UTC e 12 UTC</a:t>
            </a:r>
          </a:p>
          <a:p>
            <a:r>
              <a:rPr lang="en-BR" dirty="0"/>
              <a:t>os quais são coletados próximo à superficie até em torno de 30 km. Dados de Pressão, Temperatura,</a:t>
            </a:r>
          </a:p>
          <a:p>
            <a:r>
              <a:rPr lang="en-BR" dirty="0"/>
              <a:t>direção e velocidade do Vento e Umidade.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FA222-43D6-7440-B48B-747EEA272FDE}"/>
              </a:ext>
            </a:extLst>
          </p:cNvPr>
          <p:cNvSpPr txBox="1"/>
          <p:nvPr/>
        </p:nvSpPr>
        <p:spPr>
          <a:xfrm>
            <a:off x="3048965" y="681363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Observações de </a:t>
            </a:r>
            <a:r>
              <a:rPr lang="en-US" sz="2400" b="1" i="1" dirty="0" err="1">
                <a:solidFill>
                  <a:srgbClr val="FF0000"/>
                </a:solidFill>
              </a:rPr>
              <a:t>Ar</a:t>
            </a:r>
            <a:r>
              <a:rPr lang="en-US" sz="2400" b="1" i="1" dirty="0">
                <a:solidFill>
                  <a:srgbClr val="FF0000"/>
                </a:solidFill>
              </a:rPr>
              <a:t> Superior</a:t>
            </a:r>
            <a:endParaRPr lang="en-BR" sz="2400" b="1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A91E6-A09F-804B-9601-0C9585234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314" y="2461194"/>
            <a:ext cx="1091555" cy="14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5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 Angle View Of Clouds In Sky">
            <a:extLst>
              <a:ext uri="{FF2B5EF4-FFF2-40B4-BE49-F238E27FC236}">
                <a16:creationId xmlns:a16="http://schemas.microsoft.com/office/drawing/2014/main" id="{3AE36863-5931-4A80-B826-8DE501367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>
            <a:off x="10557172" y="5226908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pic>
        <p:nvPicPr>
          <p:cNvPr id="118" name="Picture 117" descr="Low Angle View Of Clouds In Sky">
            <a:extLst>
              <a:ext uri="{FF2B5EF4-FFF2-40B4-BE49-F238E27FC236}">
                <a16:creationId xmlns:a16="http://schemas.microsoft.com/office/drawing/2014/main" id="{A1215F4B-6286-7D40-8608-8CF84561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1" r="17265" b="-1"/>
          <a:stretch/>
        </p:blipFill>
        <p:spPr>
          <a:xfrm rot="10800000">
            <a:off x="0" y="0"/>
            <a:ext cx="1634827" cy="1631092"/>
          </a:xfrm>
          <a:custGeom>
            <a:avLst/>
            <a:gdLst/>
            <a:ahLst/>
            <a:cxnLst/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BCABF-4B55-8044-A48D-4CB9DB13EA7F}"/>
              </a:ext>
            </a:extLst>
          </p:cNvPr>
          <p:cNvSpPr txBox="1"/>
          <p:nvPr/>
        </p:nvSpPr>
        <p:spPr>
          <a:xfrm>
            <a:off x="1485743" y="163741"/>
            <a:ext cx="8373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BR" sz="2400" dirty="0"/>
              <a:t>Introdução à Assimilação de Dados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2536B4F-CC67-D14E-97AB-8B93558F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121" y="1198156"/>
            <a:ext cx="7349515" cy="41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4CB3F-5529-A940-9124-1B5B5330A102}"/>
              </a:ext>
            </a:extLst>
          </p:cNvPr>
          <p:cNvSpPr txBox="1"/>
          <p:nvPr/>
        </p:nvSpPr>
        <p:spPr>
          <a:xfrm>
            <a:off x="977022" y="5362658"/>
            <a:ext cx="10320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dirty="0"/>
              <a:t>Dados de Satélites de órbita Polar e Geostacionários, os quais coletam dados de Temperatura, Umidade e</a:t>
            </a:r>
          </a:p>
          <a:p>
            <a:r>
              <a:rPr lang="en-US" dirty="0"/>
              <a:t>N</a:t>
            </a:r>
            <a:r>
              <a:rPr lang="en-BR" dirty="0"/>
              <a:t>ebulosidade, e  dados de Velocidade e Direção do Vento, através do movimento das nuvens (Geo). Sendo </a:t>
            </a:r>
          </a:p>
          <a:p>
            <a:r>
              <a:rPr lang="en-US" dirty="0"/>
              <a:t>q</a:t>
            </a:r>
            <a:r>
              <a:rPr lang="en-BR" dirty="0"/>
              <a:t>ue o maior volume de dados vem das radiâncias, dos quais são obtidos dados de Temperatura e Umidade.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2659FA-9BCB-4440-95DD-67DD0CEC40D1}"/>
              </a:ext>
            </a:extLst>
          </p:cNvPr>
          <p:cNvSpPr txBox="1"/>
          <p:nvPr/>
        </p:nvSpPr>
        <p:spPr>
          <a:xfrm>
            <a:off x="3048965" y="758917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Observações de </a:t>
            </a:r>
            <a:r>
              <a:rPr lang="en-US" sz="2400" b="1" i="1" dirty="0" err="1">
                <a:solidFill>
                  <a:srgbClr val="FF0000"/>
                </a:solidFill>
              </a:rPr>
              <a:t>Satélite</a:t>
            </a:r>
            <a:endParaRPr lang="en-BR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0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20618</TotalTime>
  <Words>877</Words>
  <Application>Microsoft Macintosh PowerPoint</Application>
  <PresentationFormat>Widescreen</PresentationFormat>
  <Paragraphs>203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Abadi MT Condensed Light</vt:lpstr>
      <vt:lpstr>Arial</vt:lpstr>
      <vt:lpstr>Calibri</vt:lpstr>
      <vt:lpstr>Calibri Light</vt:lpstr>
      <vt:lpstr>Monotype Sorts</vt:lpstr>
      <vt:lpstr>Palatino Linotype</vt:lpstr>
      <vt:lpstr>Symbol</vt:lpstr>
      <vt:lpstr>Times New Roman</vt:lpstr>
      <vt:lpstr>Office Theme</vt:lpstr>
      <vt:lpstr>Figura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Goncalves</dc:creator>
  <cp:lastModifiedBy>.</cp:lastModifiedBy>
  <cp:revision>149</cp:revision>
  <cp:lastPrinted>2021-11-22T17:31:56Z</cp:lastPrinted>
  <dcterms:created xsi:type="dcterms:W3CDTF">2017-05-14T22:54:49Z</dcterms:created>
  <dcterms:modified xsi:type="dcterms:W3CDTF">2025-11-26T17:41:32Z</dcterms:modified>
</cp:coreProperties>
</file>